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  <p:sldId id="269" r:id="rId3"/>
    <p:sldId id="257" r:id="rId4"/>
    <p:sldId id="270" r:id="rId5"/>
    <p:sldId id="265" r:id="rId6"/>
    <p:sldId id="266" r:id="rId7"/>
    <p:sldId id="267" r:id="rId8"/>
    <p:sldId id="285" r:id="rId9"/>
    <p:sldId id="290" r:id="rId10"/>
    <p:sldId id="286" r:id="rId11"/>
    <p:sldId id="287" r:id="rId12"/>
    <p:sldId id="288" r:id="rId13"/>
    <p:sldId id="281" r:id="rId14"/>
    <p:sldId id="282" r:id="rId15"/>
    <p:sldId id="283" r:id="rId16"/>
    <p:sldId id="289" r:id="rId17"/>
    <p:sldId id="280" r:id="rId18"/>
    <p:sldId id="279" r:id="rId19"/>
  </p:sldIdLst>
  <p:sldSz cx="9144000" cy="6858000" type="screen4x3"/>
  <p:notesSz cx="6888163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2" y="2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모서리가 둥근 직사각형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2AFF-F005-4891-A16B-59A8CFCBA61A}" type="datetimeFigureOut">
              <a:rPr lang="ko-KR" altLang="en-US" smtClean="0"/>
              <a:pPr/>
              <a:t>2020-11-19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E93ABE1-B1E6-420C-9A61-377E0390A73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2AFF-F005-4891-A16B-59A8CFCBA61A}" type="datetimeFigureOut">
              <a:rPr lang="ko-KR" altLang="en-US" smtClean="0"/>
              <a:pPr/>
              <a:t>2020-11-19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ABE1-B1E6-420C-9A61-377E0390A73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2AFF-F005-4891-A16B-59A8CFCBA61A}" type="datetimeFigureOut">
              <a:rPr lang="ko-KR" altLang="en-US" smtClean="0"/>
              <a:pPr/>
              <a:t>2020-11-19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ABE1-B1E6-420C-9A61-377E0390A73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2AFF-F005-4891-A16B-59A8CFCBA61A}" type="datetimeFigureOut">
              <a:rPr lang="ko-KR" altLang="en-US" smtClean="0"/>
              <a:pPr/>
              <a:t>2020-11-19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ABE1-B1E6-420C-9A61-377E0390A73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모서리가 둥근 직사각형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2AFF-F005-4891-A16B-59A8CFCBA61A}" type="datetimeFigureOut">
              <a:rPr lang="ko-KR" altLang="en-US" smtClean="0"/>
              <a:pPr/>
              <a:t>2020-11-19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E93ABE1-B1E6-420C-9A61-377E0390A73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2AFF-F005-4891-A16B-59A8CFCBA61A}" type="datetimeFigureOut">
              <a:rPr lang="ko-KR" altLang="en-US" smtClean="0"/>
              <a:pPr/>
              <a:t>2020-11-19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ABE1-B1E6-420C-9A61-377E0390A73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2AFF-F005-4891-A16B-59A8CFCBA61A}" type="datetimeFigureOut">
              <a:rPr lang="ko-KR" altLang="en-US" smtClean="0"/>
              <a:pPr/>
              <a:t>2020-11-19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ABE1-B1E6-420C-9A61-377E0390A73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2AFF-F005-4891-A16B-59A8CFCBA61A}" type="datetimeFigureOut">
              <a:rPr lang="ko-KR" altLang="en-US" smtClean="0"/>
              <a:pPr/>
              <a:t>2020-11-19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ABE1-B1E6-420C-9A61-377E0390A73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2AFF-F005-4891-A16B-59A8CFCBA61A}" type="datetimeFigureOut">
              <a:rPr lang="ko-KR" altLang="en-US" smtClean="0"/>
              <a:pPr/>
              <a:t>2020-11-19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ABE1-B1E6-420C-9A61-377E0390A73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모서리가 둥근 직사각형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2AFF-F005-4891-A16B-59A8CFCBA61A}" type="datetimeFigureOut">
              <a:rPr lang="ko-KR" altLang="en-US" smtClean="0"/>
              <a:pPr/>
              <a:t>2020-11-19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3ABE1-B1E6-420C-9A61-377E0390A73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52AFF-F005-4891-A16B-59A8CFCBA61A}" type="datetimeFigureOut">
              <a:rPr lang="ko-KR" altLang="en-US" smtClean="0"/>
              <a:pPr/>
              <a:t>2020-11-19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E93ABE1-B1E6-420C-9A61-377E0390A73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모서리가 둥근 직사각형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5452AFF-F005-4891-A16B-59A8CFCBA61A}" type="datetimeFigureOut">
              <a:rPr lang="ko-KR" altLang="en-US" smtClean="0"/>
              <a:pPr/>
              <a:t>2020-11-19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E93ABE1-B1E6-420C-9A61-377E0390A73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1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1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1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1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33400" y="3836640"/>
            <a:ext cx="7854696" cy="1752600"/>
          </a:xfrm>
        </p:spPr>
        <p:txBody>
          <a:bodyPr anchor="ctr"/>
          <a:lstStyle/>
          <a:p>
            <a:pPr algn="just"/>
            <a:r>
              <a:rPr lang="ko-KR" altLang="en-US" sz="2000" dirty="0">
                <a:latin typeface="+mj-ea"/>
                <a:ea typeface="+mj-ea"/>
              </a:rPr>
              <a:t>                                  </a:t>
            </a:r>
            <a:r>
              <a:rPr lang="ko-KR" altLang="en-US" sz="2000" b="1" dirty="0">
                <a:latin typeface="+mj-ea"/>
                <a:ea typeface="+mj-ea"/>
              </a:rPr>
              <a:t>주식회사 </a:t>
            </a:r>
            <a:r>
              <a:rPr lang="ko-KR" altLang="en-US" sz="2000" b="1" dirty="0" err="1">
                <a:latin typeface="+mj-ea"/>
                <a:ea typeface="+mj-ea"/>
              </a:rPr>
              <a:t>신영테크놀러지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6176" y="1371600"/>
            <a:ext cx="7851648" cy="1828800"/>
          </a:xfrm>
        </p:spPr>
        <p:txBody>
          <a:bodyPr anchor="ctr"/>
          <a:lstStyle/>
          <a:p>
            <a:pPr algn="ctr"/>
            <a:r>
              <a:rPr lang="ko-KR" altLang="en-US" dirty="0"/>
              <a:t>회 사 소 개 서</a:t>
            </a:r>
          </a:p>
        </p:txBody>
      </p:sp>
      <p:pic>
        <p:nvPicPr>
          <p:cNvPr id="5" name="그림 4" descr="신영테크놀러지 로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0686" y="4490909"/>
            <a:ext cx="464594" cy="5219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3925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900, 1800 </a:t>
            </a:r>
            <a:r>
              <a:rPr lang="ko-KR" altLang="en-US" dirty="0"/>
              <a:t>리터 탱크 </a:t>
            </a:r>
            <a:r>
              <a:rPr lang="ko-KR" altLang="en-US" dirty="0" err="1"/>
              <a:t>증대공사</a:t>
            </a:r>
            <a:r>
              <a:rPr lang="en-US" altLang="ko-KR" dirty="0"/>
              <a:t>(TBCK)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3209724" cy="427963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764704"/>
            <a:ext cx="5130112" cy="384758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715398" y="5229200"/>
            <a:ext cx="7601018" cy="10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맑은 고딕" pitchFamily="50" charset="-127"/>
              </a:rPr>
              <a:t>1. STORAGE TANK(900L, 1800L) </a:t>
            </a:r>
            <a:r>
              <a:rPr lang="ko-KR" altLang="en-US" sz="1400" dirty="0">
                <a:latin typeface="맑은 고딕" pitchFamily="50" charset="-127"/>
              </a:rPr>
              <a:t>제작 및 설치 공사</a:t>
            </a:r>
            <a:endParaRPr lang="en-US" altLang="ko-KR" sz="1400" dirty="0">
              <a:latin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맑은 고딕" pitchFamily="50" charset="-127"/>
              </a:rPr>
              <a:t>2. </a:t>
            </a:r>
            <a:r>
              <a:rPr lang="ko-KR" altLang="en-US" sz="1400" dirty="0">
                <a:latin typeface="맑은 고딕" pitchFamily="50" charset="-127"/>
              </a:rPr>
              <a:t>배관 공사</a:t>
            </a:r>
            <a:endParaRPr lang="en-US" altLang="ko-KR" sz="1400" dirty="0">
              <a:latin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맑은 고딕" pitchFamily="50" charset="-127"/>
              </a:rPr>
              <a:t>3. </a:t>
            </a:r>
            <a:r>
              <a:rPr lang="ko-KR" altLang="en-US" sz="1400" dirty="0">
                <a:latin typeface="맑은 고딕" pitchFamily="50" charset="-127"/>
              </a:rPr>
              <a:t>전기</a:t>
            </a:r>
            <a:r>
              <a:rPr lang="en-US" altLang="ko-KR" sz="1400" dirty="0">
                <a:latin typeface="맑은 고딕" pitchFamily="50" charset="-127"/>
              </a:rPr>
              <a:t>, </a:t>
            </a:r>
            <a:r>
              <a:rPr lang="ko-KR" altLang="en-US" sz="1400" dirty="0">
                <a:latin typeface="맑은 고딕" pitchFamily="50" charset="-127"/>
              </a:rPr>
              <a:t>제어 공사</a:t>
            </a:r>
            <a:endParaRPr lang="en-US" altLang="ko-KR" sz="1400" dirty="0"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5018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2" t="9938" r="24939" b="14667"/>
          <a:stretch/>
        </p:blipFill>
        <p:spPr>
          <a:xfrm>
            <a:off x="324620" y="1268766"/>
            <a:ext cx="2572713" cy="360039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r="9303" b="7151"/>
          <a:stretch/>
        </p:blipFill>
        <p:spPr>
          <a:xfrm>
            <a:off x="3337230" y="1268760"/>
            <a:ext cx="2667081" cy="36004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" t="4727" r="9214" b="10303"/>
          <a:stretch/>
        </p:blipFill>
        <p:spPr>
          <a:xfrm>
            <a:off x="6444208" y="1268760"/>
            <a:ext cx="2422103" cy="36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26064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점보롤</a:t>
            </a:r>
            <a:r>
              <a:rPr lang="ko-KR" altLang="en-US" dirty="0"/>
              <a:t> </a:t>
            </a:r>
            <a:r>
              <a:rPr lang="ko-KR" altLang="en-US" dirty="0" err="1"/>
              <a:t>팬케익</a:t>
            </a:r>
            <a:r>
              <a:rPr lang="ko-KR" altLang="en-US" dirty="0"/>
              <a:t> </a:t>
            </a:r>
            <a:r>
              <a:rPr lang="ko-KR" altLang="en-US" dirty="0" err="1"/>
              <a:t>보관대차</a:t>
            </a:r>
            <a:r>
              <a:rPr lang="ko-KR" altLang="en-US" dirty="0"/>
              <a:t> 제작</a:t>
            </a:r>
            <a:r>
              <a:rPr lang="en-US" altLang="ko-KR" dirty="0"/>
              <a:t>(TBCK)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5376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22" y="2348880"/>
            <a:ext cx="5995866" cy="424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26064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전동식 </a:t>
            </a:r>
            <a:r>
              <a:rPr lang="ko-KR" altLang="en-US" dirty="0" err="1"/>
              <a:t>암리프트</a:t>
            </a:r>
            <a:r>
              <a:rPr lang="ko-KR" altLang="en-US" dirty="0"/>
              <a:t> 제작</a:t>
            </a:r>
            <a:r>
              <a:rPr lang="en-US" altLang="ko-KR" dirty="0"/>
              <a:t>(TBCK)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5097" y="1265337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71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497821"/>
              </p:ext>
            </p:extLst>
          </p:nvPr>
        </p:nvGraphicFramePr>
        <p:xfrm>
          <a:off x="251520" y="823652"/>
          <a:ext cx="8640961" cy="52599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953">
                  <a:extLst>
                    <a:ext uri="{9D8B030D-6E8A-4147-A177-3AD203B41FA5}">
                      <a16:colId xmlns:a16="http://schemas.microsoft.com/office/drawing/2014/main" val="31571916"/>
                    </a:ext>
                  </a:extLst>
                </a:gridCol>
                <a:gridCol w="2131367">
                  <a:extLst>
                    <a:ext uri="{9D8B030D-6E8A-4147-A177-3AD203B41FA5}">
                      <a16:colId xmlns:a16="http://schemas.microsoft.com/office/drawing/2014/main" val="2082376326"/>
                    </a:ext>
                  </a:extLst>
                </a:gridCol>
                <a:gridCol w="4241735">
                  <a:extLst>
                    <a:ext uri="{9D8B030D-6E8A-4147-A177-3AD203B41FA5}">
                      <a16:colId xmlns:a16="http://schemas.microsoft.com/office/drawing/2014/main" val="127108949"/>
                    </a:ext>
                  </a:extLst>
                </a:gridCol>
                <a:gridCol w="755953">
                  <a:extLst>
                    <a:ext uri="{9D8B030D-6E8A-4147-A177-3AD203B41FA5}">
                      <a16:colId xmlns:a16="http://schemas.microsoft.com/office/drawing/2014/main" val="2047983920"/>
                    </a:ext>
                  </a:extLst>
                </a:gridCol>
                <a:gridCol w="755953">
                  <a:extLst>
                    <a:ext uri="{9D8B030D-6E8A-4147-A177-3AD203B41FA5}">
                      <a16:colId xmlns:a16="http://schemas.microsoft.com/office/drawing/2014/main" val="3747745573"/>
                    </a:ext>
                  </a:extLst>
                </a:gridCol>
              </a:tblGrid>
              <a:tr h="40460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납품연도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납품처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품명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수량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비고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2361971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SK </a:t>
                      </a:r>
                      <a:r>
                        <a:rPr lang="ko-KR" altLang="en-US" sz="1100" u="none" strike="noStrike">
                          <a:effectLst/>
                        </a:rPr>
                        <a:t>하이닉스 중국 우시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N2 PURGE SYSTEM (TEL FURNACE)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5255758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SK </a:t>
                      </a:r>
                      <a:r>
                        <a:rPr lang="ko-KR" altLang="en-US" sz="1100" u="none" strike="noStrike">
                          <a:effectLst/>
                        </a:rPr>
                        <a:t>하이닉스 청주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N2 PURGE SYSTEM (TEL FURNACE)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234782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SK </a:t>
                      </a:r>
                      <a:r>
                        <a:rPr lang="ko-KR" altLang="en-US" sz="1100" u="none" strike="noStrike">
                          <a:effectLst/>
                        </a:rPr>
                        <a:t>하이닉스 이천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N2 PURGE SYSTEM (TEL FURNACE)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8258240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FOUP CHECKER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dirty="0">
                          <a:effectLst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1105248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SK </a:t>
                      </a:r>
                      <a:r>
                        <a:rPr lang="ko-KR" altLang="en-US" sz="1100" u="none" strike="noStrike">
                          <a:effectLst/>
                        </a:rPr>
                        <a:t>하이닉스 중국 우시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N2 PURGE SYSTEM (TEL FURNACE)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2769389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SK </a:t>
                      </a:r>
                      <a:r>
                        <a:rPr lang="ko-KR" altLang="en-US" sz="1100" u="none" strike="noStrike">
                          <a:effectLst/>
                        </a:rPr>
                        <a:t>하이닉스 청주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N2 PURGE SYSTEM (TEL FURNACE)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6407226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SK </a:t>
                      </a:r>
                      <a:r>
                        <a:rPr lang="ko-KR" altLang="en-US" sz="1100" u="none" strike="noStrike">
                          <a:effectLst/>
                        </a:rPr>
                        <a:t>하이닉스 이천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N2 PURGE SYSTEM (TEL FURNACE)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1095323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SHINSUNG FA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N2 PURGE STOCKER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061269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SK </a:t>
                      </a:r>
                      <a:r>
                        <a:rPr lang="ko-KR" altLang="en-US" sz="1100" u="none" strike="noStrike">
                          <a:effectLst/>
                        </a:rPr>
                        <a:t>하이닉스 중국 우시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N2 PURGE SYSTEM (KE FURNACE)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7233397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SK </a:t>
                      </a:r>
                      <a:r>
                        <a:rPr lang="ko-KR" altLang="en-US" sz="1100" u="none" strike="noStrike">
                          <a:effectLst/>
                        </a:rPr>
                        <a:t>하이닉스 청주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N2 PURGE SYSTEM (KE FURNACE)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9302714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SK </a:t>
                      </a:r>
                      <a:r>
                        <a:rPr lang="ko-KR" altLang="en-US" sz="1100" u="none" strike="noStrike">
                          <a:effectLst/>
                        </a:rPr>
                        <a:t>하이닉스 이천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N2 PURGE SYSTEM (KE FURNACE)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9742441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2015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SK </a:t>
                      </a:r>
                      <a:r>
                        <a:rPr lang="ko-KR" altLang="en-US" sz="1100" u="none" strike="noStrike" dirty="0">
                          <a:effectLst/>
                        </a:rPr>
                        <a:t>하이닉스 청주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</a:rPr>
                        <a:t>N2 PURGE SYSTEM (TEL FURNACE)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1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dirty="0">
                          <a:effectLst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340567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568" y="188640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납품 실적 </a:t>
            </a:r>
            <a:r>
              <a:rPr lang="en-US" altLang="ko-KR" dirty="0"/>
              <a:t>( </a:t>
            </a:r>
            <a:r>
              <a:rPr lang="ko-KR" altLang="en-US" dirty="0"/>
              <a:t>반도체 사업 </a:t>
            </a:r>
            <a:r>
              <a:rPr lang="en-US" altLang="ko-KR" dirty="0"/>
              <a:t>– SK HYNIX )</a:t>
            </a:r>
          </a:p>
        </p:txBody>
      </p:sp>
    </p:spTree>
    <p:extLst>
      <p:ext uri="{BB962C8B-B14F-4D97-AF65-F5344CB8AC3E}">
        <p14:creationId xmlns:p14="http://schemas.microsoft.com/office/powerpoint/2010/main" val="2136099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032997"/>
              </p:ext>
            </p:extLst>
          </p:nvPr>
        </p:nvGraphicFramePr>
        <p:xfrm>
          <a:off x="395536" y="802425"/>
          <a:ext cx="8424937" cy="541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7054">
                  <a:extLst>
                    <a:ext uri="{9D8B030D-6E8A-4147-A177-3AD203B41FA5}">
                      <a16:colId xmlns:a16="http://schemas.microsoft.com/office/drawing/2014/main" val="224659848"/>
                    </a:ext>
                  </a:extLst>
                </a:gridCol>
                <a:gridCol w="2078083">
                  <a:extLst>
                    <a:ext uri="{9D8B030D-6E8A-4147-A177-3AD203B41FA5}">
                      <a16:colId xmlns:a16="http://schemas.microsoft.com/office/drawing/2014/main" val="119244423"/>
                    </a:ext>
                  </a:extLst>
                </a:gridCol>
                <a:gridCol w="4135692">
                  <a:extLst>
                    <a:ext uri="{9D8B030D-6E8A-4147-A177-3AD203B41FA5}">
                      <a16:colId xmlns:a16="http://schemas.microsoft.com/office/drawing/2014/main" val="1262291851"/>
                    </a:ext>
                  </a:extLst>
                </a:gridCol>
                <a:gridCol w="737054">
                  <a:extLst>
                    <a:ext uri="{9D8B030D-6E8A-4147-A177-3AD203B41FA5}">
                      <a16:colId xmlns:a16="http://schemas.microsoft.com/office/drawing/2014/main" val="3422901681"/>
                    </a:ext>
                  </a:extLst>
                </a:gridCol>
                <a:gridCol w="737054">
                  <a:extLst>
                    <a:ext uri="{9D8B030D-6E8A-4147-A177-3AD203B41FA5}">
                      <a16:colId xmlns:a16="http://schemas.microsoft.com/office/drawing/2014/main" val="978828318"/>
                    </a:ext>
                  </a:extLst>
                </a:gridCol>
              </a:tblGrid>
              <a:tr h="38651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납품연도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납품처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품명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수량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비고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extLst>
                  <a:ext uri="{0D108BD9-81ED-4DB2-BD59-A6C34878D82A}">
                    <a16:rowId xmlns:a16="http://schemas.microsoft.com/office/drawing/2014/main" val="116086737"/>
                  </a:ext>
                </a:extLst>
              </a:tr>
              <a:tr h="3865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dirty="0" err="1">
                          <a:effectLst/>
                        </a:rPr>
                        <a:t>안전공사</a:t>
                      </a:r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en-US" altLang="ko-KR" sz="1100" u="none" strike="noStrike" dirty="0">
                          <a:effectLst/>
                        </a:rPr>
                        <a:t>(COATER </a:t>
                      </a:r>
                      <a:r>
                        <a:rPr lang="ko-KR" altLang="en-US" sz="1100" u="none" strike="noStrike" dirty="0" err="1">
                          <a:effectLst/>
                        </a:rPr>
                        <a:t>발판외</a:t>
                      </a:r>
                      <a:r>
                        <a:rPr lang="en-US" altLang="ko-KR" sz="1100" u="none" strike="noStrike" dirty="0">
                          <a:effectLst/>
                        </a:rPr>
                        <a:t>)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extLst>
                  <a:ext uri="{0D108BD9-81ED-4DB2-BD59-A6C34878D82A}">
                    <a16:rowId xmlns:a16="http://schemas.microsoft.com/office/drawing/2014/main" val="606282302"/>
                  </a:ext>
                </a:extLst>
              </a:tr>
              <a:tr h="3865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SLURRY ROOM</a:t>
                      </a:r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ko-KR" altLang="en-US" sz="1100" u="none" strike="noStrike" dirty="0" err="1">
                          <a:effectLst/>
                        </a:rPr>
                        <a:t>안전공사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extLst>
                  <a:ext uri="{0D108BD9-81ED-4DB2-BD59-A6C34878D82A}">
                    <a16:rowId xmlns:a16="http://schemas.microsoft.com/office/drawing/2014/main" val="210886028"/>
                  </a:ext>
                </a:extLst>
              </a:tr>
              <a:tr h="3865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방류벽 설치공사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extLst>
                  <a:ext uri="{0D108BD9-81ED-4DB2-BD59-A6C34878D82A}">
                    <a16:rowId xmlns:a16="http://schemas.microsoft.com/office/drawing/2014/main" val="1179509384"/>
                  </a:ext>
                </a:extLst>
              </a:tr>
              <a:tr h="3865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LABELLER UNIT </a:t>
                      </a:r>
                      <a:r>
                        <a:rPr lang="ko-KR" altLang="en-US" sz="1100" u="none" strike="noStrike">
                          <a:effectLst/>
                        </a:rPr>
                        <a:t>설치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extLst>
                  <a:ext uri="{0D108BD9-81ED-4DB2-BD59-A6C34878D82A}">
                    <a16:rowId xmlns:a16="http://schemas.microsoft.com/office/drawing/2014/main" val="140246658"/>
                  </a:ext>
                </a:extLst>
              </a:tr>
              <a:tr h="3865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>
                          <a:effectLst/>
                        </a:rPr>
                        <a:t>QA</a:t>
                      </a:r>
                      <a:r>
                        <a:rPr lang="ko-KR" altLang="en-US" sz="1100" u="none" strike="noStrike">
                          <a:effectLst/>
                        </a:rPr>
                        <a:t>실 판넬 파티션 설치 공사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extLst>
                  <a:ext uri="{0D108BD9-81ED-4DB2-BD59-A6C34878D82A}">
                    <a16:rowId xmlns:a16="http://schemas.microsoft.com/office/drawing/2014/main" val="3874574605"/>
                  </a:ext>
                </a:extLst>
              </a:tr>
              <a:tr h="3865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슬리터 결점 검사기 설치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extLst>
                  <a:ext uri="{0D108BD9-81ED-4DB2-BD59-A6C34878D82A}">
                    <a16:rowId xmlns:a16="http://schemas.microsoft.com/office/drawing/2014/main" val="1338825846"/>
                  </a:ext>
                </a:extLst>
              </a:tr>
              <a:tr h="3865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COATER OVEN BRACKET </a:t>
                      </a:r>
                      <a:r>
                        <a:rPr lang="ko-KR" altLang="en-US" sz="1100" u="none" strike="noStrike">
                          <a:effectLst/>
                        </a:rPr>
                        <a:t>제작 설치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extLst>
                  <a:ext uri="{0D108BD9-81ED-4DB2-BD59-A6C34878D82A}">
                    <a16:rowId xmlns:a16="http://schemas.microsoft.com/office/drawing/2014/main" val="2477495967"/>
                  </a:ext>
                </a:extLst>
              </a:tr>
              <a:tr h="3865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>
                          <a:effectLst/>
                        </a:rPr>
                        <a:t>PSM </a:t>
                      </a:r>
                      <a:r>
                        <a:rPr lang="ko-KR" altLang="en-US" sz="1100" u="none" strike="noStrike">
                          <a:effectLst/>
                        </a:rPr>
                        <a:t>화염방지기 및 </a:t>
                      </a:r>
                      <a:r>
                        <a:rPr lang="en-US" altLang="ko-KR" sz="1100" u="none" strike="noStrike">
                          <a:effectLst/>
                        </a:rPr>
                        <a:t>PSV </a:t>
                      </a:r>
                      <a:r>
                        <a:rPr lang="ko-KR" altLang="en-US" sz="1100" u="none" strike="noStrike">
                          <a:effectLst/>
                        </a:rPr>
                        <a:t>설치 배관공사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extLst>
                  <a:ext uri="{0D108BD9-81ED-4DB2-BD59-A6C34878D82A}">
                    <a16:rowId xmlns:a16="http://schemas.microsoft.com/office/drawing/2014/main" val="1625620797"/>
                  </a:ext>
                </a:extLst>
              </a:tr>
              <a:tr h="3865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PRE MIXER FILTER PSV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extLst>
                  <a:ext uri="{0D108BD9-81ED-4DB2-BD59-A6C34878D82A}">
                    <a16:rowId xmlns:a16="http://schemas.microsoft.com/office/drawing/2014/main" val="198927284"/>
                  </a:ext>
                </a:extLst>
              </a:tr>
              <a:tr h="3865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COATER Tray drain </a:t>
                      </a:r>
                      <a:r>
                        <a:rPr lang="ko-KR" altLang="en-US" sz="1100" u="none" strike="noStrike">
                          <a:effectLst/>
                        </a:rPr>
                        <a:t>개선 </a:t>
                      </a:r>
                      <a:r>
                        <a:rPr lang="en-US" sz="1100" u="none" strike="noStrike">
                          <a:effectLst/>
                        </a:rPr>
                        <a:t>Unit </a:t>
                      </a:r>
                      <a:r>
                        <a:rPr lang="ko-KR" altLang="en-US" sz="1100" u="none" strike="noStrike">
                          <a:effectLst/>
                        </a:rPr>
                        <a:t>제작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extLst>
                  <a:ext uri="{0D108BD9-81ED-4DB2-BD59-A6C34878D82A}">
                    <a16:rowId xmlns:a16="http://schemas.microsoft.com/office/drawing/2014/main" val="3214123565"/>
                  </a:ext>
                </a:extLst>
              </a:tr>
              <a:tr h="3865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슬리터 결점 검사기 광원 보호 커버 제작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extLst>
                  <a:ext uri="{0D108BD9-81ED-4DB2-BD59-A6C34878D82A}">
                    <a16:rowId xmlns:a16="http://schemas.microsoft.com/office/drawing/2014/main" val="308632357"/>
                  </a:ext>
                </a:extLst>
              </a:tr>
              <a:tr h="3865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PUMP TEST UNIT </a:t>
                      </a:r>
                      <a:r>
                        <a:rPr lang="ko-KR" altLang="en-US" sz="1100" u="none" strike="noStrike">
                          <a:effectLst/>
                        </a:rPr>
                        <a:t>제작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extLst>
                  <a:ext uri="{0D108BD9-81ED-4DB2-BD59-A6C34878D82A}">
                    <a16:rowId xmlns:a16="http://schemas.microsoft.com/office/drawing/2014/main" val="1504084038"/>
                  </a:ext>
                </a:extLst>
              </a:tr>
              <a:tr h="3865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SLITTER SHAFT ANGLE </a:t>
                      </a:r>
                      <a:r>
                        <a:rPr lang="ko-KR" altLang="en-US" sz="1100" u="none" strike="noStrike">
                          <a:effectLst/>
                        </a:rPr>
                        <a:t>제작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dirty="0">
                          <a:effectLst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343" marR="9343" marT="9343" marB="0" anchor="ctr"/>
                </a:tc>
                <a:extLst>
                  <a:ext uri="{0D108BD9-81ED-4DB2-BD59-A6C34878D82A}">
                    <a16:rowId xmlns:a16="http://schemas.microsoft.com/office/drawing/2014/main" val="380965538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18864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납품 실적 </a:t>
            </a:r>
            <a:r>
              <a:rPr lang="en-US" altLang="ko-KR" dirty="0"/>
              <a:t>( 2</a:t>
            </a:r>
            <a:r>
              <a:rPr lang="ko-KR" altLang="en-US" dirty="0"/>
              <a:t>차 전지 사업 </a:t>
            </a:r>
            <a:r>
              <a:rPr lang="en-US" altLang="ko-KR" dirty="0"/>
              <a:t>– TORAY BSF COATING KOREA)</a:t>
            </a:r>
          </a:p>
        </p:txBody>
      </p:sp>
    </p:spTree>
    <p:extLst>
      <p:ext uri="{BB962C8B-B14F-4D97-AF65-F5344CB8AC3E}">
        <p14:creationId xmlns:p14="http://schemas.microsoft.com/office/powerpoint/2010/main" val="43508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791572"/>
              </p:ext>
            </p:extLst>
          </p:nvPr>
        </p:nvGraphicFramePr>
        <p:xfrm>
          <a:off x="395539" y="811767"/>
          <a:ext cx="8424933" cy="5401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7053">
                  <a:extLst>
                    <a:ext uri="{9D8B030D-6E8A-4147-A177-3AD203B41FA5}">
                      <a16:colId xmlns:a16="http://schemas.microsoft.com/office/drawing/2014/main" val="2514832589"/>
                    </a:ext>
                  </a:extLst>
                </a:gridCol>
                <a:gridCol w="2078082">
                  <a:extLst>
                    <a:ext uri="{9D8B030D-6E8A-4147-A177-3AD203B41FA5}">
                      <a16:colId xmlns:a16="http://schemas.microsoft.com/office/drawing/2014/main" val="975093238"/>
                    </a:ext>
                  </a:extLst>
                </a:gridCol>
                <a:gridCol w="4135692">
                  <a:extLst>
                    <a:ext uri="{9D8B030D-6E8A-4147-A177-3AD203B41FA5}">
                      <a16:colId xmlns:a16="http://schemas.microsoft.com/office/drawing/2014/main" val="2193704760"/>
                    </a:ext>
                  </a:extLst>
                </a:gridCol>
                <a:gridCol w="737053">
                  <a:extLst>
                    <a:ext uri="{9D8B030D-6E8A-4147-A177-3AD203B41FA5}">
                      <a16:colId xmlns:a16="http://schemas.microsoft.com/office/drawing/2014/main" val="1657793627"/>
                    </a:ext>
                  </a:extLst>
                </a:gridCol>
                <a:gridCol w="737053">
                  <a:extLst>
                    <a:ext uri="{9D8B030D-6E8A-4147-A177-3AD203B41FA5}">
                      <a16:colId xmlns:a16="http://schemas.microsoft.com/office/drawing/2014/main" val="2222119149"/>
                    </a:ext>
                  </a:extLst>
                </a:gridCol>
              </a:tblGrid>
              <a:tr h="415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>
                          <a:effectLst/>
                        </a:rPr>
                        <a:t>COATER GAP </a:t>
                      </a:r>
                      <a:r>
                        <a:rPr lang="ko-KR" altLang="en-US" sz="1100" u="none" strike="noStrike">
                          <a:effectLst/>
                        </a:rPr>
                        <a:t>조절 장치 제작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861544"/>
                  </a:ext>
                </a:extLst>
              </a:tr>
              <a:tr h="415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>
                          <a:effectLst/>
                        </a:rPr>
                        <a:t>SLURRY </a:t>
                      </a:r>
                      <a:r>
                        <a:rPr lang="ko-KR" altLang="en-US" sz="1100" u="none" strike="noStrike">
                          <a:effectLst/>
                        </a:rPr>
                        <a:t>이송펌프 이동 설치 공사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4503443"/>
                  </a:ext>
                </a:extLst>
              </a:tr>
              <a:tr h="415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바인더 믹서 이송배관 제작 설치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7478799"/>
                  </a:ext>
                </a:extLst>
              </a:tr>
              <a:tr h="415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바인더 배관 보완공사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0369813"/>
                  </a:ext>
                </a:extLst>
              </a:tr>
              <a:tr h="415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필터 교체용 배관 개조 공사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3628848"/>
                  </a:ext>
                </a:extLst>
              </a:tr>
              <a:tr h="415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COATER OVEN MESH NOZZLE </a:t>
                      </a:r>
                      <a:r>
                        <a:rPr lang="ko-KR" altLang="en-US" sz="1100" u="none" strike="noStrike">
                          <a:effectLst/>
                        </a:rPr>
                        <a:t>제작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4860170"/>
                  </a:ext>
                </a:extLst>
              </a:tr>
              <a:tr h="415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>
                          <a:effectLst/>
                        </a:rPr>
                        <a:t>QA</a:t>
                      </a:r>
                      <a:r>
                        <a:rPr lang="ko-KR" altLang="en-US" sz="1100" u="none" strike="noStrike">
                          <a:effectLst/>
                        </a:rPr>
                        <a:t>실 내외경용 지그 제작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1926306"/>
                  </a:ext>
                </a:extLst>
              </a:tr>
              <a:tr h="415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SRS</a:t>
                      </a:r>
                      <a:r>
                        <a:rPr lang="ko-KR" altLang="en-US" sz="1100" u="none" strike="noStrike">
                          <a:effectLst/>
                        </a:rPr>
                        <a:t>용 </a:t>
                      </a:r>
                      <a:r>
                        <a:rPr lang="en-US" sz="1100" u="none" strike="noStrike">
                          <a:effectLst/>
                        </a:rPr>
                        <a:t>BINDER LINE FILTER </a:t>
                      </a:r>
                      <a:r>
                        <a:rPr lang="ko-KR" altLang="en-US" sz="1100" u="none" strike="noStrike">
                          <a:effectLst/>
                        </a:rPr>
                        <a:t>및 배관 공사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0187365"/>
                  </a:ext>
                </a:extLst>
              </a:tr>
              <a:tr h="415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안전공사 </a:t>
                      </a:r>
                      <a:r>
                        <a:rPr lang="en-US" altLang="ko-KR" sz="1100" u="none" strike="noStrike">
                          <a:effectLst/>
                        </a:rPr>
                        <a:t>(</a:t>
                      </a:r>
                      <a:r>
                        <a:rPr lang="ko-KR" altLang="en-US" sz="1100" u="none" strike="noStrike">
                          <a:effectLst/>
                        </a:rPr>
                        <a:t>피난 유도등 보완 공사</a:t>
                      </a:r>
                      <a:r>
                        <a:rPr lang="en-US" altLang="ko-KR" sz="1100" u="none" strike="noStrike">
                          <a:effectLst/>
                        </a:rPr>
                        <a:t>)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761179"/>
                  </a:ext>
                </a:extLst>
              </a:tr>
              <a:tr h="415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COATER CERAMIC FEEDING</a:t>
                      </a:r>
                      <a:r>
                        <a:rPr lang="ko-KR" altLang="en-US" sz="1100" u="none" strike="noStrike">
                          <a:effectLst/>
                        </a:rPr>
                        <a:t>부 </a:t>
                      </a:r>
                      <a:r>
                        <a:rPr lang="en-US" sz="1100" u="none" strike="noStrike">
                          <a:effectLst/>
                        </a:rPr>
                        <a:t>FILTER </a:t>
                      </a:r>
                      <a:r>
                        <a:rPr lang="ko-KR" altLang="en-US" sz="1100" u="none" strike="noStrike">
                          <a:effectLst/>
                        </a:rPr>
                        <a:t>상하 반전공사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8912909"/>
                  </a:ext>
                </a:extLst>
              </a:tr>
              <a:tr h="415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u="none" strike="noStrike">
                          <a:effectLst/>
                        </a:rPr>
                        <a:t>HOPPER </a:t>
                      </a:r>
                      <a:r>
                        <a:rPr lang="ko-KR" altLang="en-US" sz="1100" u="none" strike="noStrike">
                          <a:effectLst/>
                        </a:rPr>
                        <a:t>상부 건조 에어 공급 공사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7457296"/>
                  </a:ext>
                </a:extLst>
              </a:tr>
              <a:tr h="415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표면 결함 검출센서 제작 설치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7942834"/>
                  </a:ext>
                </a:extLst>
              </a:tr>
              <a:tr h="415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2017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슬리터 </a:t>
                      </a:r>
                      <a:r>
                        <a:rPr lang="en-US" altLang="ko-KR" sz="1100" u="none" strike="noStrike">
                          <a:effectLst/>
                        </a:rPr>
                        <a:t>#7</a:t>
                      </a:r>
                      <a:r>
                        <a:rPr lang="ko-KR" altLang="en-US" sz="1100" u="none" strike="noStrike">
                          <a:effectLst/>
                        </a:rPr>
                        <a:t>호기 설치 공사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dirty="0">
                          <a:effectLst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75117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18864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납품 실적 </a:t>
            </a:r>
            <a:r>
              <a:rPr lang="en-US" altLang="ko-KR" dirty="0"/>
              <a:t>( 2</a:t>
            </a:r>
            <a:r>
              <a:rPr lang="ko-KR" altLang="en-US" dirty="0"/>
              <a:t>차 전지 사업 </a:t>
            </a:r>
            <a:r>
              <a:rPr lang="en-US" altLang="ko-KR" dirty="0"/>
              <a:t>– TORAY BSF COATING KOREA )</a:t>
            </a:r>
          </a:p>
        </p:txBody>
      </p:sp>
    </p:spTree>
    <p:extLst>
      <p:ext uri="{BB962C8B-B14F-4D97-AF65-F5344CB8AC3E}">
        <p14:creationId xmlns:p14="http://schemas.microsoft.com/office/powerpoint/2010/main" val="300685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858280"/>
              </p:ext>
            </p:extLst>
          </p:nvPr>
        </p:nvGraphicFramePr>
        <p:xfrm>
          <a:off x="395539" y="811767"/>
          <a:ext cx="8424933" cy="5401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7053">
                  <a:extLst>
                    <a:ext uri="{9D8B030D-6E8A-4147-A177-3AD203B41FA5}">
                      <a16:colId xmlns:a16="http://schemas.microsoft.com/office/drawing/2014/main" val="2514832589"/>
                    </a:ext>
                  </a:extLst>
                </a:gridCol>
                <a:gridCol w="2078082">
                  <a:extLst>
                    <a:ext uri="{9D8B030D-6E8A-4147-A177-3AD203B41FA5}">
                      <a16:colId xmlns:a16="http://schemas.microsoft.com/office/drawing/2014/main" val="975093238"/>
                    </a:ext>
                  </a:extLst>
                </a:gridCol>
                <a:gridCol w="4135692">
                  <a:extLst>
                    <a:ext uri="{9D8B030D-6E8A-4147-A177-3AD203B41FA5}">
                      <a16:colId xmlns:a16="http://schemas.microsoft.com/office/drawing/2014/main" val="2193704760"/>
                    </a:ext>
                  </a:extLst>
                </a:gridCol>
                <a:gridCol w="737053">
                  <a:extLst>
                    <a:ext uri="{9D8B030D-6E8A-4147-A177-3AD203B41FA5}">
                      <a16:colId xmlns:a16="http://schemas.microsoft.com/office/drawing/2014/main" val="1657793627"/>
                    </a:ext>
                  </a:extLst>
                </a:gridCol>
                <a:gridCol w="737053">
                  <a:extLst>
                    <a:ext uri="{9D8B030D-6E8A-4147-A177-3AD203B41FA5}">
                      <a16:colId xmlns:a16="http://schemas.microsoft.com/office/drawing/2014/main" val="2222119149"/>
                    </a:ext>
                  </a:extLst>
                </a:gridCol>
              </a:tblGrid>
              <a:tr h="415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2018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TBCK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dirty="0" err="1">
                          <a:effectLst/>
                        </a:rPr>
                        <a:t>리와인더</a:t>
                      </a:r>
                      <a:r>
                        <a:rPr lang="ko-KR" altLang="en-US" sz="1100" u="none" strike="noStrike" dirty="0">
                          <a:effectLst/>
                        </a:rPr>
                        <a:t> 리프트 대차 제작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861544"/>
                  </a:ext>
                </a:extLst>
              </a:tr>
              <a:tr h="415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2018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팬케잌</a:t>
                      </a:r>
                      <a:r>
                        <a:rPr lang="ko-KR" altLang="en-US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 대차 제작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4503443"/>
                  </a:ext>
                </a:extLst>
              </a:tr>
              <a:tr h="415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2018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탱크 세정용 작업</a:t>
                      </a:r>
                      <a:r>
                        <a:rPr lang="ko-KR" alt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발판 제작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7478799"/>
                  </a:ext>
                </a:extLst>
              </a:tr>
              <a:tr h="415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2018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DM </a:t>
                      </a: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코터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설치공사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0369813"/>
                  </a:ext>
                </a:extLst>
              </a:tr>
              <a:tr h="415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2018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표면 이상 검출 센서 설치공사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63628848"/>
                  </a:ext>
                </a:extLst>
              </a:tr>
              <a:tr h="415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2018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900, 1800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리터 탱크 증대 공사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4860170"/>
                  </a:ext>
                </a:extLst>
              </a:tr>
              <a:tr h="415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2018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히팅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플레이트 설치공사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1926306"/>
                  </a:ext>
                </a:extLst>
              </a:tr>
              <a:tr h="415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2018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제품 </a:t>
                      </a: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출하창고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랙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이설 및 센서 설치 공사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0187365"/>
                  </a:ext>
                </a:extLst>
              </a:tr>
              <a:tr h="415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2019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TBCK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MIXER</a:t>
                      </a:r>
                      <a:r>
                        <a:rPr lang="en-US" altLang="ko-KR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PILOT LINE </a:t>
                      </a:r>
                      <a:r>
                        <a:rPr lang="ko-KR" alt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구성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761179"/>
                  </a:ext>
                </a:extLst>
              </a:tr>
              <a:tr h="415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TBCK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원단 대차 외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16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종 제작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고딕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  <a:latin typeface="맑은고딕"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8912909"/>
                  </a:ext>
                </a:extLst>
              </a:tr>
              <a:tr h="415523"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  <a:latin typeface="맑은고딕"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7457296"/>
                  </a:ext>
                </a:extLst>
              </a:tr>
              <a:tr h="415523"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>
                          <a:effectLst/>
                          <a:latin typeface="맑은고딕"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7942834"/>
                  </a:ext>
                </a:extLst>
              </a:tr>
              <a:tr h="415523"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u="none" strike="noStrike" dirty="0">
                          <a:effectLst/>
                          <a:latin typeface="맑은고딕"/>
                        </a:rPr>
                        <a:t>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고딕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75117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18864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납품 실적 </a:t>
            </a:r>
            <a:r>
              <a:rPr lang="en-US" altLang="ko-KR" dirty="0"/>
              <a:t>( 2</a:t>
            </a:r>
            <a:r>
              <a:rPr lang="ko-KR" altLang="en-US" dirty="0"/>
              <a:t>차 전지 사업 </a:t>
            </a:r>
            <a:r>
              <a:rPr lang="en-US" altLang="ko-KR" dirty="0"/>
              <a:t>– TORAY BSF COATING KOREA )</a:t>
            </a:r>
          </a:p>
        </p:txBody>
      </p:sp>
    </p:spTree>
    <p:extLst>
      <p:ext uri="{BB962C8B-B14F-4D97-AF65-F5344CB8AC3E}">
        <p14:creationId xmlns:p14="http://schemas.microsoft.com/office/powerpoint/2010/main" val="3518987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4417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Y헤드라인M"/>
                <a:ea typeface="HY헤드라인M"/>
              </a:rPr>
              <a:t>5. </a:t>
            </a:r>
            <a:r>
              <a:rPr lang="ko-KR" alt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Y헤드라인M"/>
                <a:ea typeface="HY헤드라인M"/>
              </a:rPr>
              <a:t>사업자 등록증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628152" y="-495215"/>
            <a:ext cx="5931960" cy="83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82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755576" y="188640"/>
            <a:ext cx="4417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Y헤드라인M"/>
                <a:ea typeface="HY헤드라인M"/>
              </a:rPr>
              <a:t>6. </a:t>
            </a:r>
            <a:r>
              <a:rPr lang="ko-KR" alt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Y헤드라인M"/>
                <a:ea typeface="HY헤드라인M"/>
              </a:rPr>
              <a:t>오시는 길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4653309" cy="2808312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17032"/>
            <a:ext cx="5809955" cy="287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3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2"/>
          <p:cNvSpPr>
            <a:spLocks noChangeArrowheads="1"/>
          </p:cNvSpPr>
          <p:nvPr/>
        </p:nvSpPr>
        <p:spPr bwMode="auto">
          <a:xfrm>
            <a:off x="428596" y="4500570"/>
            <a:ext cx="1700262" cy="565688"/>
          </a:xfrm>
          <a:prstGeom prst="roundRect">
            <a:avLst>
              <a:gd name="adj" fmla="val 6042"/>
            </a:avLst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HY헤드라인M" pitchFamily="18" charset="-127"/>
                <a:ea typeface="HY헤드라인M" pitchFamily="18" charset="-127"/>
              </a:rPr>
              <a:t>주 요 사 업</a:t>
            </a:r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auto">
          <a:xfrm>
            <a:off x="2173140" y="4500570"/>
            <a:ext cx="6553056" cy="565688"/>
          </a:xfrm>
          <a:prstGeom prst="roundRect">
            <a:avLst>
              <a:gd name="adj" fmla="val 604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N2 purge system (Diffusion</a:t>
            </a:r>
            <a:r>
              <a:rPr kumimoji="0"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공정외</a:t>
            </a:r>
            <a:r>
              <a:rPr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 , TBCK</a:t>
            </a:r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기계장치 제작</a:t>
            </a:r>
            <a:r>
              <a:rPr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(TORAY </a:t>
            </a:r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그룹</a:t>
            </a:r>
            <a:r>
              <a:rPr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ko-KR" altLang="en-US" sz="14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09715" y="1315789"/>
            <a:ext cx="1700673" cy="1109533"/>
          </a:xfrm>
          <a:prstGeom prst="roundRect">
            <a:avLst>
              <a:gd name="adj" fmla="val 9338"/>
            </a:avLst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HY헤드라인M" pitchFamily="18" charset="-127"/>
                <a:ea typeface="HY헤드라인M" pitchFamily="18" charset="-127"/>
              </a:rPr>
              <a:t>회   사   명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185837" y="1304677"/>
            <a:ext cx="2342698" cy="1124749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latinLnBrk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주식회사 </a:t>
            </a:r>
            <a:r>
              <a:rPr lang="ko-KR" altLang="en-US" sz="14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신영테크놀러지</a:t>
            </a:r>
            <a:endParaRPr lang="ko-KR" altLang="en-US" sz="14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597687" y="1315789"/>
            <a:ext cx="1700674" cy="512507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HY헤드라인M" pitchFamily="18" charset="-127"/>
                <a:ea typeface="HY헤드라인M" pitchFamily="18" charset="-127"/>
              </a:rPr>
              <a:t>대        표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597687" y="1912814"/>
            <a:ext cx="1700674" cy="512507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HY헤드라인M" pitchFamily="18" charset="-127"/>
                <a:ea typeface="HY헤드라인M" pitchFamily="18" charset="-127"/>
              </a:rPr>
              <a:t>종 업 원 수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6361224" y="1315789"/>
            <a:ext cx="2364972" cy="51250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latinLnBrk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박 진 </a:t>
            </a:r>
            <a:r>
              <a:rPr lang="ko-KR" altLang="en-US" sz="14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섭</a:t>
            </a:r>
            <a:endParaRPr lang="ko-KR" altLang="en-US" sz="14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411414" y="2571744"/>
            <a:ext cx="1700674" cy="512507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HY헤드라인M" pitchFamily="18" charset="-127"/>
                <a:ea typeface="HY헤드라인M" pitchFamily="18" charset="-127"/>
              </a:rPr>
              <a:t>소   재   지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2171551" y="2571744"/>
            <a:ext cx="6554645" cy="51250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latinLnBrk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충북 청원군 </a:t>
            </a:r>
            <a:r>
              <a:rPr lang="ko-KR" altLang="en-US" sz="14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오창읍</a:t>
            </a:r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연구단지로 </a:t>
            </a:r>
            <a:r>
              <a:rPr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76, </a:t>
            </a:r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충북</a:t>
            </a:r>
            <a:r>
              <a:rPr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TP</a:t>
            </a:r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본부관</a:t>
            </a:r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321</a:t>
            </a:r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호</a:t>
            </a:r>
            <a:endParaRPr lang="en-US" altLang="ko-KR" sz="14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411414" y="3225475"/>
            <a:ext cx="1700674" cy="512507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HY헤드라인M" pitchFamily="18" charset="-127"/>
                <a:ea typeface="HY헤드라인M" pitchFamily="18" charset="-127"/>
              </a:rPr>
              <a:t>설 </a:t>
            </a:r>
            <a:r>
              <a:rPr lang="ko-KR" altLang="en-US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HY헤드라인M" pitchFamily="18" charset="-127"/>
                <a:ea typeface="HY헤드라인M" pitchFamily="18" charset="-127"/>
              </a:rPr>
              <a:t>립</a:t>
            </a:r>
            <a:r>
              <a:rPr lang="ko-KR" alt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HY헤드라인M" pitchFamily="18" charset="-127"/>
                <a:ea typeface="HY헤드라인M" pitchFamily="18" charset="-127"/>
              </a:rPr>
              <a:t> 연 도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2185838" y="3250875"/>
            <a:ext cx="2342698" cy="51250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latinLnBrk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2014</a:t>
            </a:r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13</a:t>
            </a:r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endParaRPr lang="en-US" altLang="ko-KR" sz="14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auto">
          <a:xfrm>
            <a:off x="4591337" y="3233736"/>
            <a:ext cx="1700674" cy="512507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HY헤드라인M" pitchFamily="18" charset="-127"/>
                <a:ea typeface="HY헤드라인M" pitchFamily="18" charset="-127"/>
              </a:rPr>
              <a:t>자   본   금</a:t>
            </a: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6361224" y="3214686"/>
            <a:ext cx="2364972" cy="51250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latinLnBrk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천</a:t>
            </a:r>
            <a:endParaRPr lang="en-US" altLang="ko-KR" sz="14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AutoShape 30"/>
          <p:cNvSpPr>
            <a:spLocks noChangeArrowheads="1"/>
          </p:cNvSpPr>
          <p:nvPr/>
        </p:nvSpPr>
        <p:spPr bwMode="auto">
          <a:xfrm>
            <a:off x="6361224" y="1912814"/>
            <a:ext cx="2364972" cy="51250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latinLnBrk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395658" y="3857628"/>
            <a:ext cx="1700674" cy="512507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HY헤드라인M" pitchFamily="18" charset="-127"/>
                <a:ea typeface="HY헤드라인M" pitchFamily="18" charset="-127"/>
              </a:rPr>
              <a:t>면        적</a:t>
            </a: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2159193" y="3857628"/>
            <a:ext cx="2364972" cy="51250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latinLnBrk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사무실 </a:t>
            </a:r>
            <a:r>
              <a:rPr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80.6m</a:t>
            </a:r>
            <a:r>
              <a:rPr lang="en-US" altLang="ko-KR" sz="1400" baseline="300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endParaRPr lang="ko-KR" altLang="en-US" sz="14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4572000" y="3857628"/>
            <a:ext cx="1700674" cy="512507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HY헤드라인M" pitchFamily="18" charset="-127"/>
                <a:ea typeface="HY헤드라인M" pitchFamily="18" charset="-127"/>
              </a:rPr>
              <a:t>매   출   액</a:t>
            </a: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>
            <a:off x="409346" y="5214950"/>
            <a:ext cx="1700262" cy="1087824"/>
          </a:xfrm>
          <a:prstGeom prst="roundRect">
            <a:avLst>
              <a:gd name="adj" fmla="val 6042"/>
            </a:avLst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HY헤드라인M" pitchFamily="18" charset="-127"/>
                <a:ea typeface="HY헤드라인M" pitchFamily="18" charset="-127"/>
              </a:rPr>
              <a:t>주 요 </a:t>
            </a:r>
            <a:r>
              <a:rPr lang="ko-KR" alt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HY헤드라인M" pitchFamily="18" charset="-127"/>
                <a:ea typeface="HY헤드라인M" pitchFamily="18" charset="-127"/>
              </a:rPr>
              <a:t>고 객</a:t>
            </a:r>
            <a:endParaRPr lang="ko-KR" alt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AutoShape 23"/>
          <p:cNvSpPr>
            <a:spLocks noChangeArrowheads="1"/>
          </p:cNvSpPr>
          <p:nvPr/>
        </p:nvSpPr>
        <p:spPr bwMode="auto">
          <a:xfrm>
            <a:off x="2169057" y="5214950"/>
            <a:ext cx="6553056" cy="1087824"/>
          </a:xfrm>
          <a:prstGeom prst="roundRect">
            <a:avLst>
              <a:gd name="adj" fmla="val 604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kumimoji="0"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반도체 부분 </a:t>
            </a:r>
            <a:r>
              <a:rPr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: SK </a:t>
            </a:r>
            <a:r>
              <a:rPr lang="ko-KR" altLang="en-US" sz="14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하이닉스</a:t>
            </a:r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이천</a:t>
            </a:r>
            <a:r>
              <a:rPr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청주</a:t>
            </a:r>
            <a:r>
              <a:rPr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Wuxi),  SFA</a:t>
            </a:r>
            <a:endParaRPr kumimoji="0" lang="en-US" altLang="ko-KR" sz="14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kumimoji="0"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FOUP CHECKER : 3S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kumimoji="0"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필름 </a:t>
            </a:r>
            <a:r>
              <a:rPr lang="ko-KR" altLang="en-US" sz="1400" dirty="0" err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코터</a:t>
            </a:r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: TBCK (TORAY BATTERY COATING KOREA)</a:t>
            </a:r>
            <a:endParaRPr kumimoji="0" lang="ko-KR" altLang="en-US" sz="13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AutoShape 26"/>
          <p:cNvSpPr>
            <a:spLocks noChangeArrowheads="1"/>
          </p:cNvSpPr>
          <p:nvPr/>
        </p:nvSpPr>
        <p:spPr bwMode="auto">
          <a:xfrm>
            <a:off x="6358049" y="3827461"/>
            <a:ext cx="2364972" cy="51250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latinLnBrk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18</a:t>
            </a:r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억</a:t>
            </a:r>
            <a:r>
              <a:rPr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천 </a:t>
            </a:r>
            <a:r>
              <a:rPr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회계연도 </a:t>
            </a:r>
            <a:r>
              <a:rPr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5576" y="188913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Y헤드라인M"/>
                <a:ea typeface="HY헤드라인M"/>
              </a:rPr>
              <a:t>1. </a:t>
            </a:r>
            <a:r>
              <a:rPr lang="ko-KR" alt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Y헤드라인M"/>
                <a:ea typeface="HY헤드라인M"/>
              </a:rPr>
              <a:t>회사 개요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1"/>
          <p:cNvGrpSpPr>
            <a:grpSpLocks/>
          </p:cNvGrpSpPr>
          <p:nvPr/>
        </p:nvGrpSpPr>
        <p:grpSpPr bwMode="auto">
          <a:xfrm>
            <a:off x="817563" y="1057648"/>
            <a:ext cx="7275513" cy="3225501"/>
            <a:chOff x="515" y="663"/>
            <a:chExt cx="4583" cy="1799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3598" y="1547"/>
              <a:ext cx="898" cy="23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o-KR" altLang="en-US" sz="14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영 업 부</a:t>
              </a:r>
              <a:r>
                <a:rPr lang="en-US" altLang="ko-KR" sz="14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(</a:t>
              </a:r>
              <a:r>
                <a:rPr lang="ko-KR" altLang="en-US" sz="14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사외</a:t>
              </a:r>
              <a:r>
                <a:rPr lang="en-US" altLang="ko-KR" sz="14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)</a:t>
              </a:r>
              <a:endParaRPr lang="ko-KR" altLang="en-US" sz="14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2384" y="663"/>
              <a:ext cx="917" cy="2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o-KR" altLang="en-US" sz="16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대 표</a:t>
              </a:r>
            </a:p>
          </p:txBody>
        </p:sp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1013" y="1547"/>
              <a:ext cx="897" cy="23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o-KR" altLang="en-US" sz="14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기술개발부</a:t>
              </a: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515" y="2227"/>
              <a:ext cx="630" cy="23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o-KR" altLang="en-US" sz="1300" dirty="0" err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조립팀</a:t>
              </a:r>
              <a:endParaRPr lang="ko-KR" altLang="en-US" sz="13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1829" y="2227"/>
              <a:ext cx="630" cy="23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o-KR" altLang="en-US" sz="1300" dirty="0" err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설계팀</a:t>
              </a:r>
              <a:endParaRPr lang="ko-KR" altLang="en-US" sz="13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3016" y="2227"/>
              <a:ext cx="630" cy="23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o-KR" altLang="en-US" sz="13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반도체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4468" y="2227"/>
              <a:ext cx="630" cy="23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ko-KR" sz="1300" dirty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2</a:t>
              </a:r>
              <a:r>
                <a:rPr lang="ko-KR" altLang="en-US" sz="1300" dirty="0" err="1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차전지</a:t>
              </a:r>
              <a:endParaRPr lang="ko-KR" altLang="en-US" sz="130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3" name="꺾인 연결선 205"/>
            <p:cNvCxnSpPr>
              <a:cxnSpLocks noChangeShapeType="1"/>
            </p:cNvCxnSpPr>
            <p:nvPr/>
          </p:nvCxnSpPr>
          <p:spPr bwMode="auto">
            <a:xfrm rot="5400000">
              <a:off x="3945" y="1911"/>
              <a:ext cx="229" cy="1"/>
            </a:xfrm>
            <a:prstGeom prst="bentConnector3">
              <a:avLst>
                <a:gd name="adj1" fmla="val 50000"/>
              </a:avLst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AutoShape 147"/>
            <p:cNvCxnSpPr>
              <a:cxnSpLocks noChangeShapeType="1"/>
            </p:cNvCxnSpPr>
            <p:nvPr/>
          </p:nvCxnSpPr>
          <p:spPr bwMode="auto">
            <a:xfrm flipH="1" flipV="1">
              <a:off x="3334" y="2026"/>
              <a:ext cx="4" cy="218"/>
            </a:xfrm>
            <a:prstGeom prst="straightConnector1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5" name="Line 148"/>
            <p:cNvSpPr>
              <a:spLocks noChangeShapeType="1"/>
            </p:cNvSpPr>
            <p:nvPr/>
          </p:nvSpPr>
          <p:spPr bwMode="auto">
            <a:xfrm flipV="1">
              <a:off x="3334" y="202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6" name="Line 149"/>
            <p:cNvSpPr>
              <a:spLocks noChangeShapeType="1"/>
            </p:cNvSpPr>
            <p:nvPr/>
          </p:nvSpPr>
          <p:spPr bwMode="auto">
            <a:xfrm>
              <a:off x="4785" y="2026"/>
              <a:ext cx="3" cy="20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7" name="Line 150"/>
            <p:cNvSpPr>
              <a:spLocks noChangeShapeType="1"/>
            </p:cNvSpPr>
            <p:nvPr/>
          </p:nvSpPr>
          <p:spPr bwMode="auto">
            <a:xfrm>
              <a:off x="1474" y="1797"/>
              <a:ext cx="0" cy="2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8" name="Line 151"/>
            <p:cNvSpPr>
              <a:spLocks noChangeShapeType="1"/>
            </p:cNvSpPr>
            <p:nvPr/>
          </p:nvSpPr>
          <p:spPr bwMode="auto">
            <a:xfrm flipV="1">
              <a:off x="839" y="2024"/>
              <a:ext cx="0" cy="18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9" name="Line 152"/>
            <p:cNvSpPr>
              <a:spLocks noChangeShapeType="1"/>
            </p:cNvSpPr>
            <p:nvPr/>
          </p:nvSpPr>
          <p:spPr bwMode="auto">
            <a:xfrm>
              <a:off x="839" y="2024"/>
              <a:ext cx="131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0" name="Line 153"/>
            <p:cNvSpPr>
              <a:spLocks noChangeShapeType="1"/>
            </p:cNvSpPr>
            <p:nvPr/>
          </p:nvSpPr>
          <p:spPr bwMode="auto">
            <a:xfrm>
              <a:off x="2109" y="2024"/>
              <a:ext cx="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1" name="Line 154"/>
            <p:cNvSpPr>
              <a:spLocks noChangeShapeType="1"/>
            </p:cNvSpPr>
            <p:nvPr/>
          </p:nvSpPr>
          <p:spPr bwMode="auto">
            <a:xfrm>
              <a:off x="2154" y="2024"/>
              <a:ext cx="0" cy="2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2" name="Line 155"/>
            <p:cNvSpPr>
              <a:spLocks noChangeShapeType="1"/>
            </p:cNvSpPr>
            <p:nvPr/>
          </p:nvSpPr>
          <p:spPr bwMode="auto">
            <a:xfrm flipV="1">
              <a:off x="1474" y="1253"/>
              <a:ext cx="0" cy="27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3" name="Line 156"/>
            <p:cNvSpPr>
              <a:spLocks noChangeShapeType="1"/>
            </p:cNvSpPr>
            <p:nvPr/>
          </p:nvSpPr>
          <p:spPr bwMode="auto">
            <a:xfrm>
              <a:off x="1474" y="1253"/>
              <a:ext cx="2585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4" name="Line 157"/>
            <p:cNvSpPr>
              <a:spLocks noChangeShapeType="1"/>
            </p:cNvSpPr>
            <p:nvPr/>
          </p:nvSpPr>
          <p:spPr bwMode="auto">
            <a:xfrm>
              <a:off x="4059" y="1253"/>
              <a:ext cx="0" cy="27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5" name="Line 158"/>
            <p:cNvSpPr>
              <a:spLocks noChangeShapeType="1"/>
            </p:cNvSpPr>
            <p:nvPr/>
          </p:nvSpPr>
          <p:spPr bwMode="auto">
            <a:xfrm>
              <a:off x="2835" y="935"/>
              <a:ext cx="0" cy="31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48" name="Rectangle 159"/>
          <p:cNvSpPr>
            <a:spLocks noChangeArrowheads="1"/>
          </p:cNvSpPr>
          <p:nvPr/>
        </p:nvSpPr>
        <p:spPr bwMode="auto">
          <a:xfrm>
            <a:off x="2576582" y="5229225"/>
            <a:ext cx="6171882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기술 개발 선도 기업 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dirty="0" err="1">
                <a:solidFill>
                  <a:schemeClr val="accent2"/>
                </a:solidFill>
                <a:latin typeface="HY헤드라인M" pitchFamily="18" charset="-127"/>
                <a:ea typeface="HY헤드라인M" pitchFamily="18" charset="-127"/>
              </a:rPr>
              <a:t>신영테크놀러지</a:t>
            </a:r>
            <a:endParaRPr lang="ko-KR" altLang="en-US" sz="2800" dirty="0">
              <a:solidFill>
                <a:schemeClr val="accent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5576" y="188913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Y헤드라인M"/>
                <a:ea typeface="HY헤드라인M"/>
              </a:rPr>
              <a:t>2. </a:t>
            </a:r>
            <a:r>
              <a:rPr lang="ko-KR" alt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Y헤드라인M"/>
                <a:ea typeface="HY헤드라인M"/>
              </a:rPr>
              <a:t>조직도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9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2486025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endParaRPr lang="ko-KR" altLang="en-US" sz="2800" b="1" kern="10" dirty="0">
              <a:ln w="9525">
                <a:noFill/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528" y="692696"/>
            <a:ext cx="8568952" cy="56938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sz="1400" b="1" dirty="0">
                <a:solidFill>
                  <a:schemeClr val="tx2"/>
                </a:solidFill>
                <a:latin typeface="굴림" pitchFamily="50" charset="-127"/>
              </a:rPr>
              <a:t>2010. 09. </a:t>
            </a:r>
            <a:r>
              <a:rPr lang="ko-KR" altLang="en-US" sz="1400" b="1" dirty="0">
                <a:solidFill>
                  <a:schemeClr val="tx2"/>
                </a:solidFill>
                <a:latin typeface="굴림" pitchFamily="50" charset="-127"/>
              </a:rPr>
              <a:t>신영</a:t>
            </a:r>
            <a:r>
              <a:rPr lang="en-US" altLang="ko-KR" sz="1400" b="1" dirty="0">
                <a:solidFill>
                  <a:schemeClr val="tx2"/>
                </a:solidFill>
                <a:latin typeface="굴림" pitchFamily="50" charset="-127"/>
              </a:rPr>
              <a:t>TS </a:t>
            </a:r>
            <a:r>
              <a:rPr lang="ko-KR" altLang="en-US" sz="1400" b="1" dirty="0">
                <a:solidFill>
                  <a:schemeClr val="tx2"/>
                </a:solidFill>
                <a:latin typeface="굴림" pitchFamily="50" charset="-127"/>
              </a:rPr>
              <a:t>설립 </a:t>
            </a:r>
            <a:r>
              <a:rPr lang="en-US" altLang="ko-KR" sz="1400" b="1" dirty="0">
                <a:solidFill>
                  <a:schemeClr val="tx2"/>
                </a:solidFill>
                <a:latin typeface="굴림" pitchFamily="50" charset="-127"/>
              </a:rPr>
              <a:t>(</a:t>
            </a:r>
            <a:r>
              <a:rPr lang="ko-KR" altLang="en-US" sz="1400" b="1" dirty="0">
                <a:solidFill>
                  <a:schemeClr val="tx2"/>
                </a:solidFill>
                <a:latin typeface="굴림" pitchFamily="50" charset="-127"/>
              </a:rPr>
              <a:t>개인사업자</a:t>
            </a:r>
            <a:r>
              <a:rPr lang="en-US" altLang="ko-KR" sz="1400" b="1" dirty="0">
                <a:solidFill>
                  <a:schemeClr val="tx2"/>
                </a:solidFill>
                <a:latin typeface="굴림" pitchFamily="50" charset="-127"/>
              </a:rPr>
              <a:t>)</a:t>
            </a:r>
            <a:endParaRPr lang="en-US" altLang="ko-KR" sz="1400" b="1" dirty="0">
              <a:solidFill>
                <a:srgbClr val="0000FF"/>
              </a:solidFill>
              <a:latin typeface="굴림" pitchFamily="50" charset="-127"/>
            </a:endParaRP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sz="1400" b="1" dirty="0">
                <a:solidFill>
                  <a:schemeClr val="tx2"/>
                </a:solidFill>
                <a:latin typeface="굴림" pitchFamily="50" charset="-127"/>
              </a:rPr>
              <a:t>2011. 09. SK</a:t>
            </a:r>
            <a:r>
              <a:rPr lang="ko-KR" altLang="en-US" sz="1400" b="1" dirty="0" err="1">
                <a:solidFill>
                  <a:schemeClr val="tx2"/>
                </a:solidFill>
                <a:latin typeface="굴림" pitchFamily="50" charset="-127"/>
              </a:rPr>
              <a:t>하이닉스</a:t>
            </a:r>
            <a:r>
              <a:rPr lang="ko-KR" altLang="en-US" sz="1400" b="1" dirty="0">
                <a:solidFill>
                  <a:schemeClr val="tx2"/>
                </a:solidFill>
                <a:latin typeface="굴림" pitchFamily="50" charset="-127"/>
              </a:rPr>
              <a:t> 이천 </a:t>
            </a:r>
            <a:r>
              <a:rPr lang="en-US" altLang="ko-KR" sz="1400" b="1" dirty="0">
                <a:solidFill>
                  <a:schemeClr val="tx2"/>
                </a:solidFill>
                <a:latin typeface="굴림" pitchFamily="50" charset="-127"/>
              </a:rPr>
              <a:t>Vertical Furnace N2 PURGE </a:t>
            </a:r>
            <a:r>
              <a:rPr lang="ko-KR" altLang="en-US" sz="1400" b="1" dirty="0">
                <a:solidFill>
                  <a:schemeClr val="tx2"/>
                </a:solidFill>
                <a:latin typeface="굴림" pitchFamily="50" charset="-127"/>
              </a:rPr>
              <a:t>시스템 장치개조</a:t>
            </a:r>
            <a:endParaRPr lang="en-US" altLang="ko-KR" sz="1400" b="1" dirty="0">
              <a:solidFill>
                <a:schemeClr val="tx2"/>
              </a:solidFill>
              <a:latin typeface="굴림" pitchFamily="50" charset="-127"/>
            </a:endParaRP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sz="1400" b="1" dirty="0">
                <a:solidFill>
                  <a:schemeClr val="tx2"/>
                </a:solidFill>
                <a:latin typeface="굴림" pitchFamily="50" charset="-127"/>
              </a:rPr>
              <a:t>         12. SK</a:t>
            </a:r>
            <a:r>
              <a:rPr lang="ko-KR" altLang="en-US" sz="1400" b="1" dirty="0" err="1">
                <a:solidFill>
                  <a:schemeClr val="tx2"/>
                </a:solidFill>
                <a:latin typeface="굴림" pitchFamily="50" charset="-127"/>
              </a:rPr>
              <a:t>하이닉스</a:t>
            </a:r>
            <a:r>
              <a:rPr lang="ko-KR" altLang="en-US" sz="1400" b="1" dirty="0">
                <a:solidFill>
                  <a:schemeClr val="tx2"/>
                </a:solidFill>
                <a:latin typeface="굴림" pitchFamily="50" charset="-127"/>
              </a:rPr>
              <a:t> </a:t>
            </a:r>
            <a:r>
              <a:rPr lang="en-US" altLang="ko-KR" sz="1400" b="1" dirty="0">
                <a:solidFill>
                  <a:schemeClr val="tx2"/>
                </a:solidFill>
                <a:latin typeface="굴림" pitchFamily="50" charset="-127"/>
              </a:rPr>
              <a:t>China Wuxi Vertical Furnace N2 Purge </a:t>
            </a:r>
            <a:r>
              <a:rPr lang="ko-KR" altLang="en-US" sz="1400" b="1" dirty="0">
                <a:solidFill>
                  <a:schemeClr val="tx2"/>
                </a:solidFill>
                <a:latin typeface="굴림" pitchFamily="50" charset="-127"/>
              </a:rPr>
              <a:t>시스템 장치 개조</a:t>
            </a:r>
            <a:endParaRPr lang="en-US" altLang="ko-KR" sz="1400" b="1" dirty="0">
              <a:solidFill>
                <a:schemeClr val="tx2"/>
              </a:solidFill>
              <a:latin typeface="굴림" pitchFamily="50" charset="-127"/>
            </a:endParaRP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sz="1400" b="1" dirty="0">
                <a:solidFill>
                  <a:schemeClr val="tx2"/>
                </a:solidFill>
                <a:latin typeface="굴림" pitchFamily="50" charset="-127"/>
              </a:rPr>
              <a:t>2012. 05. SK</a:t>
            </a:r>
            <a:r>
              <a:rPr lang="ko-KR" altLang="en-US" sz="1400" b="1" dirty="0" err="1">
                <a:solidFill>
                  <a:schemeClr val="tx2"/>
                </a:solidFill>
                <a:latin typeface="굴림" pitchFamily="50" charset="-127"/>
              </a:rPr>
              <a:t>하이닉스</a:t>
            </a:r>
            <a:r>
              <a:rPr lang="ko-KR" altLang="en-US" sz="1400" b="1" dirty="0">
                <a:solidFill>
                  <a:schemeClr val="tx2"/>
                </a:solidFill>
                <a:latin typeface="굴림" pitchFamily="50" charset="-127"/>
              </a:rPr>
              <a:t> 청주 </a:t>
            </a:r>
            <a:r>
              <a:rPr lang="en-US" altLang="ko-KR" sz="1400" b="1" dirty="0">
                <a:solidFill>
                  <a:schemeClr val="tx2"/>
                </a:solidFill>
                <a:latin typeface="굴림" pitchFamily="50" charset="-127"/>
              </a:rPr>
              <a:t>Vertical Furnace N2 PURGE </a:t>
            </a:r>
            <a:r>
              <a:rPr lang="ko-KR" altLang="en-US" sz="1400" b="1" dirty="0">
                <a:solidFill>
                  <a:schemeClr val="tx2"/>
                </a:solidFill>
                <a:latin typeface="굴림" pitchFamily="50" charset="-127"/>
              </a:rPr>
              <a:t>시스템 장치개조</a:t>
            </a:r>
            <a:endParaRPr lang="en-US" altLang="ko-KR" sz="1400" b="1" dirty="0">
              <a:solidFill>
                <a:schemeClr val="tx2"/>
              </a:solidFill>
              <a:latin typeface="굴림" pitchFamily="50" charset="-127"/>
            </a:endParaRP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altLang="ko-KR" sz="1400" b="1" dirty="0">
                <a:solidFill>
                  <a:schemeClr val="tx2"/>
                </a:solidFill>
                <a:latin typeface="굴림" pitchFamily="50" charset="-127"/>
              </a:rPr>
              <a:t>         10. Stand Alone FOUP Checker </a:t>
            </a:r>
            <a:r>
              <a:rPr lang="ko-KR" altLang="en-US" sz="1400" b="1" dirty="0">
                <a:solidFill>
                  <a:schemeClr val="tx2"/>
                </a:solidFill>
                <a:latin typeface="굴림" pitchFamily="50" charset="-127"/>
              </a:rPr>
              <a:t>납품 </a:t>
            </a:r>
            <a:r>
              <a:rPr lang="en-US" altLang="ko-KR" sz="1400" b="1" dirty="0">
                <a:solidFill>
                  <a:schemeClr val="tx2"/>
                </a:solidFill>
                <a:latin typeface="굴림" pitchFamily="50" charset="-127"/>
              </a:rPr>
              <a:t>(3S)</a:t>
            </a:r>
          </a:p>
          <a:p>
            <a:pPr marL="342900" indent="-342900">
              <a:lnSpc>
                <a:spcPct val="200000"/>
              </a:lnSpc>
            </a:pPr>
            <a:r>
              <a:rPr lang="en-US" altLang="ko-KR" sz="1400" b="1" dirty="0">
                <a:solidFill>
                  <a:schemeClr val="tx2"/>
                </a:solidFill>
                <a:latin typeface="굴림" pitchFamily="50" charset="-127"/>
              </a:rPr>
              <a:t>2013. 10. SK</a:t>
            </a:r>
            <a:r>
              <a:rPr lang="ko-KR" altLang="en-US" sz="1400" b="1" dirty="0" err="1">
                <a:solidFill>
                  <a:schemeClr val="tx2"/>
                </a:solidFill>
                <a:latin typeface="굴림" pitchFamily="50" charset="-127"/>
              </a:rPr>
              <a:t>하이닉스</a:t>
            </a:r>
            <a:r>
              <a:rPr lang="ko-KR" altLang="en-US" sz="1400" b="1" dirty="0">
                <a:solidFill>
                  <a:schemeClr val="tx2"/>
                </a:solidFill>
                <a:latin typeface="굴림" pitchFamily="50" charset="-127"/>
              </a:rPr>
              <a:t> 이천 </a:t>
            </a:r>
            <a:r>
              <a:rPr lang="en-US" altLang="ko-KR" sz="1400" b="1" dirty="0">
                <a:solidFill>
                  <a:schemeClr val="tx2"/>
                </a:solidFill>
                <a:latin typeface="굴림" pitchFamily="50" charset="-127"/>
              </a:rPr>
              <a:t>Stocker</a:t>
            </a:r>
            <a:r>
              <a:rPr lang="ko-KR" altLang="en-US" sz="1400" b="1" dirty="0">
                <a:solidFill>
                  <a:schemeClr val="tx2"/>
                </a:solidFill>
                <a:latin typeface="굴림" pitchFamily="50" charset="-127"/>
              </a:rPr>
              <a:t>  </a:t>
            </a:r>
            <a:r>
              <a:rPr lang="en-US" altLang="ko-KR" sz="1400" b="1" dirty="0">
                <a:solidFill>
                  <a:schemeClr val="tx2"/>
                </a:solidFill>
                <a:latin typeface="굴림" pitchFamily="50" charset="-127"/>
              </a:rPr>
              <a:t>N2 Purge </a:t>
            </a:r>
            <a:r>
              <a:rPr lang="ko-KR" altLang="en-US" sz="1400" b="1" dirty="0">
                <a:solidFill>
                  <a:schemeClr val="tx2"/>
                </a:solidFill>
                <a:latin typeface="굴림" pitchFamily="50" charset="-127"/>
              </a:rPr>
              <a:t>시스템 장치 개발 </a:t>
            </a:r>
            <a:r>
              <a:rPr lang="en-US" altLang="ko-KR" sz="1400" b="1" dirty="0">
                <a:solidFill>
                  <a:schemeClr val="tx2"/>
                </a:solidFill>
                <a:latin typeface="굴림" pitchFamily="50" charset="-127"/>
              </a:rPr>
              <a:t>(</a:t>
            </a:r>
            <a:r>
              <a:rPr lang="ko-KR" altLang="en-US" sz="1400" b="1" dirty="0">
                <a:solidFill>
                  <a:schemeClr val="tx2"/>
                </a:solidFill>
                <a:latin typeface="굴림" pitchFamily="50" charset="-127"/>
              </a:rPr>
              <a:t>신성</a:t>
            </a:r>
            <a:r>
              <a:rPr lang="en-US" altLang="ko-KR" sz="1400" b="1" dirty="0">
                <a:solidFill>
                  <a:schemeClr val="tx2"/>
                </a:solidFill>
                <a:latin typeface="굴림" pitchFamily="50" charset="-127"/>
              </a:rPr>
              <a:t>FA)</a:t>
            </a:r>
            <a:endParaRPr lang="ko-KR" altLang="en-US" sz="1400" b="1" dirty="0">
              <a:solidFill>
                <a:srgbClr val="0000FF"/>
              </a:solidFill>
              <a:latin typeface="굴림" pitchFamily="50" charset="-127"/>
            </a:endParaRPr>
          </a:p>
          <a:p>
            <a:pPr marL="342900" indent="-342900">
              <a:lnSpc>
                <a:spcPct val="200000"/>
              </a:lnSpc>
            </a:pPr>
            <a:r>
              <a:rPr lang="en-US" altLang="ko-KR" sz="1400" b="1" dirty="0">
                <a:solidFill>
                  <a:schemeClr val="tx2"/>
                </a:solidFill>
                <a:latin typeface="굴림" pitchFamily="50" charset="-127"/>
              </a:rPr>
              <a:t>2014. 06. </a:t>
            </a:r>
            <a:r>
              <a:rPr lang="ko-KR" altLang="en-US" sz="1400" b="1" dirty="0">
                <a:solidFill>
                  <a:schemeClr val="tx2"/>
                </a:solidFill>
                <a:latin typeface="굴림" pitchFamily="50" charset="-127"/>
              </a:rPr>
              <a:t>주식회사 </a:t>
            </a:r>
            <a:r>
              <a:rPr lang="ko-KR" altLang="en-US" sz="1400" b="1" dirty="0" err="1">
                <a:solidFill>
                  <a:schemeClr val="tx2"/>
                </a:solidFill>
                <a:latin typeface="굴림" pitchFamily="50" charset="-127"/>
              </a:rPr>
              <a:t>신영테크놀러지</a:t>
            </a:r>
            <a:r>
              <a:rPr lang="ko-KR" altLang="en-US" sz="1400" b="1" dirty="0">
                <a:solidFill>
                  <a:schemeClr val="tx2"/>
                </a:solidFill>
                <a:latin typeface="굴림" pitchFamily="50" charset="-127"/>
              </a:rPr>
              <a:t> 법인 설립</a:t>
            </a:r>
            <a:endParaRPr lang="en-US" altLang="ko-KR" sz="1400" b="1" dirty="0">
              <a:solidFill>
                <a:schemeClr val="tx2"/>
              </a:solidFill>
              <a:latin typeface="굴림" pitchFamily="50" charset="-127"/>
            </a:endParaRPr>
          </a:p>
          <a:p>
            <a:pPr marL="342900" indent="-342900">
              <a:lnSpc>
                <a:spcPct val="200000"/>
              </a:lnSpc>
            </a:pPr>
            <a:r>
              <a:rPr lang="en-US" altLang="ko-KR" sz="1400" b="1" dirty="0">
                <a:solidFill>
                  <a:schemeClr val="tx2"/>
                </a:solidFill>
                <a:latin typeface="굴림" pitchFamily="50" charset="-127"/>
              </a:rPr>
              <a:t>2016. 01. TBCK 2</a:t>
            </a:r>
            <a:r>
              <a:rPr lang="ko-KR" altLang="en-US" sz="1400" b="1" dirty="0">
                <a:solidFill>
                  <a:schemeClr val="tx2"/>
                </a:solidFill>
                <a:latin typeface="굴림" pitchFamily="50" charset="-127"/>
              </a:rPr>
              <a:t>차 전지 공장 기계장치 제작 및 </a:t>
            </a:r>
            <a:r>
              <a:rPr lang="ko-KR" altLang="en-US" sz="1400" b="1" dirty="0" err="1">
                <a:solidFill>
                  <a:schemeClr val="tx2"/>
                </a:solidFill>
                <a:latin typeface="굴림" pitchFamily="50" charset="-127"/>
              </a:rPr>
              <a:t>안전공사</a:t>
            </a:r>
            <a:r>
              <a:rPr lang="en-US" altLang="ko-KR" sz="1400" b="1" dirty="0">
                <a:solidFill>
                  <a:schemeClr val="tx2"/>
                </a:solidFill>
                <a:latin typeface="굴림" pitchFamily="50" charset="-127"/>
              </a:rPr>
              <a:t>,</a:t>
            </a:r>
            <a:r>
              <a:rPr lang="ko-KR" altLang="en-US" sz="1400" b="1" dirty="0">
                <a:solidFill>
                  <a:schemeClr val="tx2"/>
                </a:solidFill>
                <a:latin typeface="굴림" pitchFamily="50" charset="-127"/>
              </a:rPr>
              <a:t> 설비 개선</a:t>
            </a:r>
            <a:endParaRPr lang="en-US" altLang="ko-KR" sz="1400" b="1" dirty="0">
              <a:solidFill>
                <a:schemeClr val="tx2"/>
              </a:solidFill>
              <a:latin typeface="굴림" pitchFamily="50" charset="-127"/>
            </a:endParaRPr>
          </a:p>
          <a:p>
            <a:pPr marL="342900" indent="-342900">
              <a:lnSpc>
                <a:spcPct val="200000"/>
              </a:lnSpc>
            </a:pPr>
            <a:r>
              <a:rPr lang="en-US" altLang="ko-KR" sz="1400" b="1" dirty="0">
                <a:solidFill>
                  <a:schemeClr val="tx2"/>
                </a:solidFill>
                <a:latin typeface="굴림" pitchFamily="50" charset="-127"/>
              </a:rPr>
              <a:t>2016. 04. SAMSUNG</a:t>
            </a:r>
            <a:r>
              <a:rPr lang="ko-KR" altLang="en-US" sz="1400" b="1" dirty="0">
                <a:solidFill>
                  <a:schemeClr val="tx2"/>
                </a:solidFill>
                <a:latin typeface="굴림" pitchFamily="50" charset="-127"/>
              </a:rPr>
              <a:t> </a:t>
            </a:r>
            <a:r>
              <a:rPr lang="en-US" altLang="ko-KR" sz="1400" b="1" dirty="0">
                <a:solidFill>
                  <a:schemeClr val="tx2"/>
                </a:solidFill>
                <a:latin typeface="굴림" pitchFamily="50" charset="-127"/>
              </a:rPr>
              <a:t>A3 CANON TOKKI</a:t>
            </a:r>
            <a:r>
              <a:rPr lang="ko-KR" altLang="en-US" sz="1400" b="1" dirty="0">
                <a:solidFill>
                  <a:schemeClr val="tx2"/>
                </a:solidFill>
                <a:latin typeface="굴림" pitchFamily="50" charset="-127"/>
              </a:rPr>
              <a:t> </a:t>
            </a:r>
            <a:r>
              <a:rPr lang="ko-KR" altLang="en-US" sz="1400" b="1" dirty="0" err="1">
                <a:solidFill>
                  <a:schemeClr val="tx2"/>
                </a:solidFill>
                <a:latin typeface="굴림" pitchFamily="50" charset="-127"/>
              </a:rPr>
              <a:t>증착기</a:t>
            </a:r>
            <a:r>
              <a:rPr lang="ko-KR" altLang="en-US" sz="1400" b="1" dirty="0">
                <a:solidFill>
                  <a:schemeClr val="tx2"/>
                </a:solidFill>
                <a:latin typeface="굴림" pitchFamily="50" charset="-127"/>
              </a:rPr>
              <a:t> </a:t>
            </a:r>
            <a:r>
              <a:rPr lang="ko-KR" altLang="en-US" sz="1400" b="1" dirty="0" err="1">
                <a:solidFill>
                  <a:schemeClr val="tx2"/>
                </a:solidFill>
                <a:latin typeface="굴림" pitchFamily="50" charset="-127"/>
              </a:rPr>
              <a:t>셋업</a:t>
            </a:r>
            <a:endParaRPr lang="en-US" altLang="ko-KR" sz="1400" b="1" dirty="0">
              <a:solidFill>
                <a:schemeClr val="tx2"/>
              </a:solidFill>
              <a:latin typeface="굴림" pitchFamily="50" charset="-127"/>
            </a:endParaRPr>
          </a:p>
          <a:p>
            <a:pPr marL="342900" indent="-342900">
              <a:lnSpc>
                <a:spcPct val="200000"/>
              </a:lnSpc>
            </a:pPr>
            <a:r>
              <a:rPr lang="en-US" altLang="ko-KR" sz="1400" b="1" dirty="0">
                <a:solidFill>
                  <a:schemeClr val="tx2"/>
                </a:solidFill>
                <a:latin typeface="굴림" pitchFamily="50" charset="-127"/>
              </a:rPr>
              <a:t>2018. 02. TBCK 2</a:t>
            </a:r>
            <a:r>
              <a:rPr lang="ko-KR" altLang="en-US" sz="1400" b="1" dirty="0">
                <a:solidFill>
                  <a:schemeClr val="tx2"/>
                </a:solidFill>
                <a:latin typeface="굴림" pitchFamily="50" charset="-127"/>
              </a:rPr>
              <a:t>차 전지 </a:t>
            </a:r>
            <a:r>
              <a:rPr lang="ko-KR" altLang="en-US" sz="1400" b="1" dirty="0" err="1">
                <a:solidFill>
                  <a:schemeClr val="tx2"/>
                </a:solidFill>
                <a:latin typeface="굴림" pitchFamily="50" charset="-127"/>
              </a:rPr>
              <a:t>분리막</a:t>
            </a:r>
            <a:r>
              <a:rPr lang="ko-KR" altLang="en-US" sz="1400" b="1" dirty="0">
                <a:solidFill>
                  <a:schemeClr val="tx2"/>
                </a:solidFill>
                <a:latin typeface="굴림" pitchFamily="50" charset="-127"/>
              </a:rPr>
              <a:t> 생산 증설 공사</a:t>
            </a:r>
            <a:endParaRPr lang="en-US" altLang="ko-KR" sz="1400" b="1" dirty="0">
              <a:solidFill>
                <a:schemeClr val="tx2"/>
              </a:solidFill>
              <a:latin typeface="굴림" pitchFamily="50" charset="-127"/>
            </a:endParaRPr>
          </a:p>
          <a:p>
            <a:pPr marL="342900" indent="-342900">
              <a:lnSpc>
                <a:spcPct val="200000"/>
              </a:lnSpc>
            </a:pPr>
            <a:r>
              <a:rPr lang="en-US" altLang="ko-KR" sz="1400" b="1" dirty="0">
                <a:solidFill>
                  <a:schemeClr val="tx2"/>
                </a:solidFill>
                <a:latin typeface="굴림" pitchFamily="50" charset="-127"/>
              </a:rPr>
              <a:t>2018. 05. </a:t>
            </a:r>
            <a:r>
              <a:rPr lang="ko-KR" altLang="en-US" sz="1400" b="1" dirty="0">
                <a:solidFill>
                  <a:schemeClr val="tx2"/>
                </a:solidFill>
                <a:latin typeface="굴림" pitchFamily="50" charset="-127"/>
              </a:rPr>
              <a:t>반도체용 </a:t>
            </a:r>
            <a:r>
              <a:rPr lang="en-US" altLang="ko-KR" sz="1400" b="1" dirty="0">
                <a:solidFill>
                  <a:schemeClr val="tx2"/>
                </a:solidFill>
                <a:latin typeface="굴림" pitchFamily="50" charset="-127"/>
              </a:rPr>
              <a:t>JET STREAM (FUME REMOVED SYSTEM) </a:t>
            </a:r>
            <a:r>
              <a:rPr lang="ko-KR" altLang="en-US" sz="1400" b="1" dirty="0">
                <a:solidFill>
                  <a:schemeClr val="tx2"/>
                </a:solidFill>
                <a:latin typeface="굴림" pitchFamily="50" charset="-127"/>
              </a:rPr>
              <a:t>개발</a:t>
            </a:r>
            <a:endParaRPr lang="en-US" altLang="ko-KR" sz="1400" b="1" dirty="0">
              <a:solidFill>
                <a:schemeClr val="tx2"/>
              </a:solidFill>
              <a:latin typeface="굴림" pitchFamily="50" charset="-127"/>
            </a:endParaRPr>
          </a:p>
          <a:p>
            <a:pPr marL="342900" indent="-342900">
              <a:lnSpc>
                <a:spcPct val="200000"/>
              </a:lnSpc>
            </a:pPr>
            <a:r>
              <a:rPr lang="en-US" altLang="ko-KR" sz="1400" b="1" dirty="0">
                <a:solidFill>
                  <a:schemeClr val="tx2"/>
                </a:solidFill>
                <a:latin typeface="굴림" pitchFamily="50" charset="-127"/>
              </a:rPr>
              <a:t>2018. 12. TBCK STORAGE TANK </a:t>
            </a:r>
            <a:r>
              <a:rPr lang="ko-KR" altLang="en-US" sz="1400" b="1" dirty="0">
                <a:solidFill>
                  <a:schemeClr val="tx2"/>
                </a:solidFill>
                <a:latin typeface="굴림" pitchFamily="50" charset="-127"/>
              </a:rPr>
              <a:t>증대 공사 </a:t>
            </a:r>
            <a:r>
              <a:rPr lang="en-US" altLang="ko-KR" sz="1400" b="1" dirty="0">
                <a:solidFill>
                  <a:schemeClr val="tx2"/>
                </a:solidFill>
                <a:latin typeface="굴림" pitchFamily="50" charset="-127"/>
              </a:rPr>
              <a:t>(900L, 1800L)</a:t>
            </a:r>
          </a:p>
          <a:p>
            <a:pPr marL="342900" indent="-342900">
              <a:lnSpc>
                <a:spcPct val="200000"/>
              </a:lnSpc>
            </a:pPr>
            <a:r>
              <a:rPr lang="en-US" altLang="ko-KR" sz="1400" b="1" dirty="0">
                <a:solidFill>
                  <a:schemeClr val="tx2"/>
                </a:solidFill>
                <a:latin typeface="굴림" pitchFamily="50" charset="-127"/>
              </a:rPr>
              <a:t>2019. 03. TBCK MIXER PILOT LINE </a:t>
            </a:r>
            <a:r>
              <a:rPr lang="ko-KR" altLang="en-US" sz="1400" b="1" dirty="0">
                <a:solidFill>
                  <a:schemeClr val="tx2"/>
                </a:solidFill>
                <a:latin typeface="굴림" pitchFamily="50" charset="-127"/>
              </a:rPr>
              <a:t>구성</a:t>
            </a:r>
            <a:endParaRPr lang="en-US" altLang="ko-KR" sz="1400" b="1" dirty="0">
              <a:solidFill>
                <a:schemeClr val="tx2"/>
              </a:solidFill>
              <a:latin typeface="굴림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88913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Y헤드라인M"/>
                <a:ea typeface="HY헤드라인M"/>
              </a:rPr>
              <a:t>3. </a:t>
            </a:r>
            <a:r>
              <a:rPr lang="ko-KR" alt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Y헤드라인M"/>
                <a:ea typeface="HY헤드라인M"/>
              </a:rPr>
              <a:t>연혁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quixace_ultimate%20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302568"/>
            <a:ext cx="2088232" cy="3386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217453"/>
            <a:ext cx="2400360" cy="34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755412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N2 PURGE SYSTEM (DIFFUSION )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59832" y="1281534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TEL VERTICAL FURNACE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80312" y="1281534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KE </a:t>
            </a:r>
          </a:p>
          <a:p>
            <a:r>
              <a:rPr lang="en-US" altLang="ko-KR" dirty="0"/>
              <a:t>VERTICAL FURNACE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75856" y="530120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BUFFER STAGE N2 SYSTEM </a:t>
            </a:r>
            <a:r>
              <a:rPr lang="ko-KR" altLang="en-US" dirty="0"/>
              <a:t>적용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36296" y="530120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BUFFER RACK N2 SYSTEM </a:t>
            </a:r>
            <a:r>
              <a:rPr lang="ko-KR" altLang="en-US" dirty="0"/>
              <a:t>적용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188913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Y헤드라인M"/>
                <a:ea typeface="HY헤드라인M"/>
              </a:rPr>
              <a:t>4. </a:t>
            </a:r>
            <a:r>
              <a:rPr lang="ko-KR" altLang="en-US" sz="2800" b="1" kern="10" dirty="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Y헤드라인M"/>
                <a:ea typeface="HY헤드라인M"/>
              </a:rPr>
              <a:t>주요 개발 및 납품 실적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715" y="4963142"/>
            <a:ext cx="2066296" cy="170621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28291"/>
            <a:ext cx="2991264" cy="15690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STAND ALONE FOUP CHECKER (3S)</a:t>
            </a:r>
            <a:endParaRPr lang="ko-KR" altLang="en-US" dirty="0"/>
          </a:p>
        </p:txBody>
      </p:sp>
      <p:pic>
        <p:nvPicPr>
          <p:cNvPr id="3" name="Picture 3" descr="D:\Stand Alone FOUP N2\크기변환_20121019_170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981" y="908720"/>
            <a:ext cx="3455987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 descr="index_img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844824"/>
            <a:ext cx="2162175" cy="2162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4149080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FOUP (SHINETSU  POLYMER)</a:t>
            </a:r>
          </a:p>
          <a:p>
            <a:r>
              <a:rPr lang="en-US" altLang="ko-KR" dirty="0"/>
              <a:t>N2 PURGE </a:t>
            </a:r>
            <a:r>
              <a:rPr lang="ko-KR" altLang="en-US" dirty="0"/>
              <a:t>향 </a:t>
            </a:r>
            <a:r>
              <a:rPr lang="en-US" altLang="ko-KR" dirty="0"/>
              <a:t>FOUP</a:t>
            </a:r>
            <a:r>
              <a:rPr lang="ko-KR" altLang="en-US" dirty="0"/>
              <a:t>의 이상 유무를 판단하기 위한 장치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fas_bus_wafer_img_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3528392" cy="3528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26064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STOCKER N2 PURGE SYSTEM(</a:t>
            </a:r>
            <a:r>
              <a:rPr lang="ko-KR" altLang="en-US" dirty="0"/>
              <a:t>신성</a:t>
            </a:r>
            <a:r>
              <a:rPr lang="en-US" altLang="ko-KR" dirty="0"/>
              <a:t>FA) 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692696"/>
            <a:ext cx="2088232" cy="24958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" name="그림 4" descr="IMG_13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8999" y="3645024"/>
            <a:ext cx="3663481" cy="2736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79715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신성</a:t>
            </a:r>
            <a:r>
              <a:rPr lang="en-US" altLang="ko-KR" dirty="0"/>
              <a:t>FA STOCKER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69269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NORMAL BUFFER STAGE</a:t>
            </a:r>
            <a:endParaRPr lang="ko-KR" altLang="en-US" dirty="0"/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7236296" y="1340768"/>
            <a:ext cx="0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84168" y="321297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N2 PURGE SYSTEM </a:t>
            </a:r>
            <a:r>
              <a:rPr lang="ko-KR" altLang="en-US" dirty="0"/>
              <a:t>적용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4080" y="4437112"/>
            <a:ext cx="1913984" cy="193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08720"/>
            <a:ext cx="3312368" cy="3320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26064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JET STREAM (FUME REMOVED SYSTEM)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54" y="1340767"/>
            <a:ext cx="3672408" cy="2562339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3059832" y="1884748"/>
            <a:ext cx="432048" cy="1368152"/>
          </a:xfrm>
          <a:prstGeom prst="ellipse">
            <a:avLst/>
          </a:prstGeom>
          <a:noFill/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른쪽 화살표 5"/>
          <p:cNvSpPr/>
          <p:nvPr/>
        </p:nvSpPr>
        <p:spPr>
          <a:xfrm rot="10618363">
            <a:off x="3494061" y="2413736"/>
            <a:ext cx="2460067" cy="147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31422" y="4694956"/>
            <a:ext cx="76010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itchFamily="50" charset="-127"/>
              </a:rPr>
              <a:t>1. Corrosion on EFEM/Load Port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itchFamily="50" charset="-127"/>
              </a:rPr>
              <a:t>2. Cross-Contamination between un-processed/processed wafers in the FOUP at Load Port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itchFamily="50" charset="-127"/>
              </a:rPr>
              <a:t>3. Time-Reduction of KLA-Inspection and Well-Management of Defect Classification without False defects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itchFamily="50" charset="-127"/>
              </a:rPr>
              <a:t>4. Mapping errors caused by contaminated on mapping sensor lens.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itchFamily="50" charset="-127"/>
              </a:rPr>
              <a:t>5. FOUP Clean cycle-time reduction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맑은 고딕" pitchFamily="50" charset="-127"/>
              </a:rPr>
              <a:t>6. Saving </a:t>
            </a:r>
            <a:r>
              <a:rPr lang="en-US" altLang="ko-KR" sz="1200" dirty="0" err="1">
                <a:latin typeface="맑은 고딕" pitchFamily="50" charset="-127"/>
              </a:rPr>
              <a:t>CoO</a:t>
            </a:r>
            <a:r>
              <a:rPr lang="en-US" altLang="ko-KR" sz="1200" dirty="0">
                <a:latin typeface="맑은 고딕" pitchFamily="50" charset="-127"/>
              </a:rPr>
              <a:t> to overhaul EFEM &amp; Load Port (Parts, Sensors &amp; etc.)</a:t>
            </a:r>
          </a:p>
        </p:txBody>
      </p:sp>
    </p:spTree>
    <p:extLst>
      <p:ext uri="{BB962C8B-B14F-4D97-AF65-F5344CB8AC3E}">
        <p14:creationId xmlns:p14="http://schemas.microsoft.com/office/powerpoint/2010/main" val="1487664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066" y="1052736"/>
            <a:ext cx="3045382" cy="2284036"/>
          </a:xfrm>
          <a:prstGeom prst="rect">
            <a:avLst/>
          </a:prstGeom>
        </p:spPr>
      </p:pic>
      <p:pic>
        <p:nvPicPr>
          <p:cNvPr id="3" name="Picture 4" descr="C:\Users\ccs\Desktop\180120_TEK\기설 간섭자료\기설배관간섭부\KakaoTalk_20180205_1743566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052736"/>
            <a:ext cx="3584272" cy="4779030"/>
          </a:xfrm>
          <a:prstGeom prst="rect">
            <a:avLst/>
          </a:prstGeom>
          <a:noFill/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066" y="3828302"/>
            <a:ext cx="3045381" cy="2284036"/>
          </a:xfrm>
          <a:prstGeom prst="rect">
            <a:avLst/>
          </a:prstGeom>
        </p:spPr>
      </p:pic>
      <p:sp>
        <p:nvSpPr>
          <p:cNvPr id="5" name="오른쪽 화살표 4"/>
          <p:cNvSpPr/>
          <p:nvPr/>
        </p:nvSpPr>
        <p:spPr>
          <a:xfrm>
            <a:off x="4489919" y="2580558"/>
            <a:ext cx="586137" cy="2144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3568" y="26064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맑은 고딕" panose="020B0503020000020004" pitchFamily="50" charset="-127"/>
              </a:rPr>
              <a:t>VENT, N2, ACETON LINE </a:t>
            </a:r>
            <a:r>
              <a:rPr lang="ko-KR" altLang="en-US" b="1" dirty="0">
                <a:latin typeface="맑은 고딕" panose="020B0503020000020004" pitchFamily="50" charset="-127"/>
              </a:rPr>
              <a:t>배관 수정공사</a:t>
            </a:r>
            <a:r>
              <a:rPr lang="en-US" altLang="ko-KR" b="1" dirty="0">
                <a:latin typeface="맑은 고딕" panose="020B0503020000020004" pitchFamily="50" charset="-127"/>
              </a:rPr>
              <a:t>(TBCK)</a:t>
            </a:r>
            <a:endParaRPr lang="ko-KR" altLang="en-US" b="1" dirty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4624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균형">
  <a:themeElements>
    <a:clrScheme name="균형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균형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15111</TotalTime>
  <Words>1057</Words>
  <Application>Microsoft Office PowerPoint</Application>
  <PresentationFormat>화면 슬라이드 쇼(4:3)</PresentationFormat>
  <Paragraphs>335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8" baseType="lpstr">
      <vt:lpstr>HY헤드라인M</vt:lpstr>
      <vt:lpstr>굴림</vt:lpstr>
      <vt:lpstr>맑은 고딕</vt:lpstr>
      <vt:lpstr>맑은고딕</vt:lpstr>
      <vt:lpstr>바탕</vt:lpstr>
      <vt:lpstr>Franklin Gothic Book</vt:lpstr>
      <vt:lpstr>Perpetua</vt:lpstr>
      <vt:lpstr>Wingdings</vt:lpstr>
      <vt:lpstr>Wingdings 2</vt:lpstr>
      <vt:lpstr>균형</vt:lpstr>
      <vt:lpstr>회 사 소 개 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회사 소개서</dc:title>
  <dc:creator>SYTS</dc:creator>
  <cp:lastModifiedBy>sah4896@i.dst.ac.kr</cp:lastModifiedBy>
  <cp:revision>76</cp:revision>
  <cp:lastPrinted>2019-05-30T01:19:57Z</cp:lastPrinted>
  <dcterms:created xsi:type="dcterms:W3CDTF">2015-02-03T12:45:12Z</dcterms:created>
  <dcterms:modified xsi:type="dcterms:W3CDTF">2020-11-19T03:05:20Z</dcterms:modified>
</cp:coreProperties>
</file>